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
  </p:sldMasterIdLst>
  <p:notesMasterIdLst>
    <p:notesMasterId r:id="rId19"/>
  </p:notesMasterIdLst>
  <p:sldIdLst>
    <p:sldId id="256" r:id="rId3"/>
    <p:sldId id="371" r:id="rId4"/>
    <p:sldId id="372" r:id="rId5"/>
    <p:sldId id="366" r:id="rId6"/>
    <p:sldId id="368" r:id="rId7"/>
    <p:sldId id="318" r:id="rId8"/>
    <p:sldId id="259" r:id="rId9"/>
    <p:sldId id="429" r:id="rId10"/>
    <p:sldId id="428" r:id="rId11"/>
    <p:sldId id="403" r:id="rId12"/>
    <p:sldId id="420" r:id="rId13"/>
    <p:sldId id="405" r:id="rId14"/>
    <p:sldId id="406" r:id="rId15"/>
    <p:sldId id="407" r:id="rId16"/>
    <p:sldId id="427" r:id="rId17"/>
    <p:sldId id="424"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69448" autoAdjust="0"/>
  </p:normalViewPr>
  <p:slideViewPr>
    <p:cSldViewPr snapToGrid="0">
      <p:cViewPr varScale="1">
        <p:scale>
          <a:sx n="79" d="100"/>
          <a:sy n="79" d="100"/>
        </p:scale>
        <p:origin x="175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5CF254-931B-40E0-8D54-D2A63F662C64}"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3E846-59D9-4C4A-A803-489F083C9C3F}" type="slidenum">
              <a:rPr lang="en-US" smtClean="0"/>
              <a:t>‹#›</a:t>
            </a:fld>
            <a:endParaRPr lang="en-US"/>
          </a:p>
        </p:txBody>
      </p:sp>
    </p:spTree>
    <p:extLst>
      <p:ext uri="{BB962C8B-B14F-4D97-AF65-F5344CB8AC3E}">
        <p14:creationId xmlns:p14="http://schemas.microsoft.com/office/powerpoint/2010/main" val="1178678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1</a:t>
            </a:fld>
            <a:endParaRPr lang="en-US"/>
          </a:p>
        </p:txBody>
      </p:sp>
    </p:spTree>
    <p:extLst>
      <p:ext uri="{BB962C8B-B14F-4D97-AF65-F5344CB8AC3E}">
        <p14:creationId xmlns:p14="http://schemas.microsoft.com/office/powerpoint/2010/main" val="106596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Cable is the medium through which data usually moves from one network device to another.   Be aware that I am not saying that</a:t>
            </a:r>
            <a:r>
              <a:rPr lang="en-US" baseline="0" dirty="0"/>
              <a:t> it is the only way, since we also have wireless technology, but some cabling is also involved in connecting those devises as well.</a:t>
            </a:r>
            <a:endParaRPr lang="en-US" dirty="0"/>
          </a:p>
          <a:p>
            <a:r>
              <a:rPr lang="en-US" dirty="0"/>
              <a:t>There are several types of cable which are commonly used with LANs. In some cases, a network will utilize only one type of cable, other networks will use a variety of cable types.  The type of cable chosen for a network is related to the network's topology, protocol, and size. </a:t>
            </a:r>
          </a:p>
          <a:p>
            <a:endParaRPr lang="en-US" dirty="0"/>
          </a:p>
          <a:p>
            <a:r>
              <a:rPr lang="en-US" dirty="0"/>
              <a:t>Understanding the characteristics of different types of cable and how they relate to other aspects of a network is necessary for the development of a successful network.  In addition to learning about their characteristics,</a:t>
            </a:r>
            <a:r>
              <a:rPr lang="en-US" baseline="0" dirty="0"/>
              <a:t> it is also important to learn about how to terminate these following industry standards.  It is great if you can just order them but at times, you cannot control the end result of your structured cabling, it could be that you are looking for a professional look as well, and often times, it only happens when you make your own custom termination.</a:t>
            </a:r>
            <a:endParaRPr lang="en-US" dirty="0"/>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2</a:t>
            </a:fld>
            <a:endParaRPr lang="en-US"/>
          </a:p>
        </p:txBody>
      </p:sp>
    </p:spTree>
    <p:extLst>
      <p:ext uri="{BB962C8B-B14F-4D97-AF65-F5344CB8AC3E}">
        <p14:creationId xmlns:p14="http://schemas.microsoft.com/office/powerpoint/2010/main" val="2501595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first types of cable used in a network was coaxial cable.  Coaxial cable is highly resistant to signal interference. In addition, it can support greater cable lengths between network devices than twisted pair cable.   You have now gotten used</a:t>
            </a:r>
            <a:r>
              <a:rPr lang="en-US" baseline="0" dirty="0"/>
              <a:t> to seeing coaxial cable when working with television systems, but prior to current technologies, it was the norm when connecting a network.</a:t>
            </a:r>
          </a:p>
          <a:p>
            <a:endParaRPr lang="en-US" dirty="0"/>
          </a:p>
          <a:p>
            <a:r>
              <a:rPr lang="en-US" dirty="0"/>
              <a:t>A type of coaxial cable was</a:t>
            </a:r>
            <a:r>
              <a:rPr lang="en-US" baseline="0" dirty="0"/>
              <a:t> </a:t>
            </a:r>
          </a:p>
          <a:p>
            <a:r>
              <a:rPr lang="en-US" b="1" dirty="0" err="1"/>
              <a:t>Thinnet</a:t>
            </a:r>
            <a:r>
              <a:rPr lang="en-US" b="1" dirty="0"/>
              <a:t> or RG-58</a:t>
            </a:r>
          </a:p>
          <a:p>
            <a:pPr lvl="1"/>
            <a:r>
              <a:rPr lang="en-US" dirty="0"/>
              <a:t>Was also know as 10Base2 which refers to the specifications for thin coaxial cable carrying Ethernet signals.   During the mid</a:t>
            </a:r>
            <a:r>
              <a:rPr lang="en-US" baseline="0" dirty="0"/>
              <a:t> to late 1980s this was the dominant 10Mbit/s Ethernet standard but </a:t>
            </a:r>
            <a:r>
              <a:rPr lang="en-US" dirty="0"/>
              <a:t>due to the immense demand for high speed networking, the low cost of category 5 Ethernet cable, and the popularity of wireless networks, both 10BASE2 and 10BASE5</a:t>
            </a:r>
            <a:r>
              <a:rPr lang="en-US" baseline="0" dirty="0"/>
              <a:t> </a:t>
            </a:r>
            <a:r>
              <a:rPr lang="en-US" dirty="0"/>
              <a:t>have become increasingly obsolete.</a:t>
            </a:r>
          </a:p>
          <a:p>
            <a:pPr lvl="1"/>
            <a:r>
              <a:rPr lang="en-US" dirty="0"/>
              <a:t>The name </a:t>
            </a:r>
            <a:r>
              <a:rPr lang="en-US" i="1" dirty="0"/>
              <a:t>10BASE2</a:t>
            </a:r>
            <a:r>
              <a:rPr lang="en-US" dirty="0"/>
              <a:t> is derived from several characteristics of the physical medium. The </a:t>
            </a:r>
            <a:r>
              <a:rPr lang="en-US" i="1" dirty="0"/>
              <a:t>10</a:t>
            </a:r>
            <a:r>
              <a:rPr lang="en-US" dirty="0"/>
              <a:t> comes from the transmission speed of 10 Mbit/s (millions of bits per second). The </a:t>
            </a:r>
            <a:r>
              <a:rPr lang="en-US" i="1" dirty="0"/>
              <a:t>BASE</a:t>
            </a:r>
            <a:r>
              <a:rPr lang="en-US" dirty="0"/>
              <a:t> stands for baseband signaling, and the </a:t>
            </a:r>
            <a:r>
              <a:rPr lang="en-US" i="1" dirty="0"/>
              <a:t>2</a:t>
            </a:r>
            <a:r>
              <a:rPr lang="en-US" dirty="0"/>
              <a:t> for a maximum segment length approaching 200 m (the actual maximum length is 185 m).</a:t>
            </a:r>
            <a:r>
              <a:rPr lang="en-US" baseline="0" dirty="0"/>
              <a:t>  When used for networking, it used a connector called a BNC connector as can be appreciated in the graphic.</a:t>
            </a:r>
            <a:r>
              <a:rPr lang="en-US" dirty="0"/>
              <a:t> </a:t>
            </a:r>
          </a:p>
          <a:p>
            <a:endParaRPr lang="en-US" b="1" dirty="0"/>
          </a:p>
          <a:p>
            <a:r>
              <a:rPr lang="en-US" b="1" dirty="0"/>
              <a:t>We also had </a:t>
            </a:r>
            <a:r>
              <a:rPr lang="en-US" b="1" dirty="0" err="1"/>
              <a:t>Thicknet</a:t>
            </a:r>
            <a:r>
              <a:rPr lang="en-US" dirty="0"/>
              <a:t>. </a:t>
            </a:r>
          </a:p>
          <a:p>
            <a:pPr lvl="1"/>
            <a:r>
              <a:rPr lang="en-US" dirty="0"/>
              <a:t>Also know as 10Base5 referring to the specifications for thick coaxial cable carrying Ethernet signals.   Using this cable,</a:t>
            </a:r>
            <a:r>
              <a:rPr lang="en-US" baseline="0" dirty="0"/>
              <a:t> it was possible to connect up to 100 stations using what is called vampire taps and also share a single collision domain.</a:t>
            </a:r>
            <a:endParaRPr lang="en-US" dirty="0"/>
          </a:p>
          <a:p>
            <a:pPr lvl="1"/>
            <a:r>
              <a:rPr lang="en-US" dirty="0"/>
              <a:t>Following</a:t>
            </a:r>
            <a:r>
              <a:rPr lang="en-US" baseline="0" dirty="0"/>
              <a:t> naming conventions of 10Base2, the </a:t>
            </a:r>
            <a:r>
              <a:rPr lang="en-US" dirty="0"/>
              <a:t>5 refers to the maximum segment length being 500 meters. </a:t>
            </a:r>
          </a:p>
          <a:p>
            <a:pPr lvl="1"/>
            <a:r>
              <a:rPr lang="en-US" dirty="0"/>
              <a:t>Thick coaxial cable has an extra protective plastic cover that helps keep moisture away from the center conductor. </a:t>
            </a:r>
          </a:p>
          <a:p>
            <a:pPr lvl="1"/>
            <a:r>
              <a:rPr lang="en-US" dirty="0"/>
              <a:t>One disadvantage of thick coaxial is that it does not bend easily and is difficult to install. </a:t>
            </a:r>
          </a:p>
          <a:p>
            <a:endParaRPr lang="en-US" dirty="0"/>
          </a:p>
          <a:p>
            <a:r>
              <a:rPr lang="en-US" b="1" dirty="0"/>
              <a:t>Typical coaxial cable is made up of 4 layers</a:t>
            </a:r>
            <a:r>
              <a:rPr lang="en-US" dirty="0"/>
              <a:t>:</a:t>
            </a:r>
          </a:p>
          <a:p>
            <a:pPr lvl="1"/>
            <a:r>
              <a:rPr lang="en-US" dirty="0"/>
              <a:t>Copper Core</a:t>
            </a:r>
          </a:p>
          <a:p>
            <a:pPr lvl="1"/>
            <a:r>
              <a:rPr lang="en-US" dirty="0"/>
              <a:t>Inner Insulator</a:t>
            </a:r>
          </a:p>
          <a:p>
            <a:pPr lvl="1"/>
            <a:r>
              <a:rPr lang="en-US" dirty="0"/>
              <a:t>Shielding Wire Mesh</a:t>
            </a:r>
          </a:p>
          <a:p>
            <a:pPr lvl="1"/>
            <a:r>
              <a:rPr lang="en-US" dirty="0"/>
              <a:t>Outer Insulator</a:t>
            </a:r>
          </a:p>
          <a:p>
            <a:endParaRPr lang="en-US" b="1" dirty="0"/>
          </a:p>
          <a:p>
            <a:r>
              <a:rPr lang="en-US" b="1" dirty="0"/>
              <a:t>The RG-59 and RG-6 </a:t>
            </a:r>
            <a:r>
              <a:rPr lang="en-US" b="0" dirty="0"/>
              <a:t>type of coaxial cable is t</a:t>
            </a:r>
            <a:r>
              <a:rPr lang="en-US" dirty="0"/>
              <a:t>ypically used for cable TV</a:t>
            </a:r>
          </a:p>
          <a:p>
            <a:endParaRPr lang="en-US" dirty="0"/>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3</a:t>
            </a:fld>
            <a:endParaRPr lang="en-US"/>
          </a:p>
        </p:txBody>
      </p:sp>
    </p:spTree>
    <p:extLst>
      <p:ext uri="{BB962C8B-B14F-4D97-AF65-F5344CB8AC3E}">
        <p14:creationId xmlns:p14="http://schemas.microsoft.com/office/powerpoint/2010/main" val="3430343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j-lt"/>
              </a:rPr>
              <a:t>A more common and prevalent type of</a:t>
            </a:r>
            <a:r>
              <a:rPr lang="en-US" b="1" baseline="0" dirty="0">
                <a:latin typeface="+mj-lt"/>
              </a:rPr>
              <a:t> cable is</a:t>
            </a:r>
            <a:r>
              <a:rPr lang="en-US" b="1" dirty="0">
                <a:latin typeface="+mj-lt"/>
              </a:rPr>
              <a:t> Twisted pair</a:t>
            </a:r>
            <a:r>
              <a:rPr lang="en-US" dirty="0">
                <a:latin typeface="+mj-lt"/>
              </a:rPr>
              <a:t> cabling.  Twisted</a:t>
            </a:r>
            <a:r>
              <a:rPr lang="en-US" baseline="0" dirty="0">
                <a:latin typeface="+mj-lt"/>
              </a:rPr>
              <a:t> pair cabling</a:t>
            </a:r>
            <a:r>
              <a:rPr lang="en-US" dirty="0">
                <a:latin typeface="+mj-lt"/>
              </a:rPr>
              <a:t> is a type of wiring in which two conductors of a single circuit are twisted together for the purposes of canceling out electromagnetic interference (EMI) from external sources; for instance, electromagnetic radiation from unshielded twisted pair (UTP) cables, and crosstalk between neighboring pairs.  It was invented by Alexander Graham Bell.  It is also important to note that another characteristic of this type of cable is that they are twisted a number of times around each other over a meter,</a:t>
            </a:r>
            <a:r>
              <a:rPr lang="en-US" baseline="0" dirty="0">
                <a:latin typeface="+mj-lt"/>
              </a:rPr>
              <a:t> which is know as the twist rate.</a:t>
            </a:r>
            <a:endParaRPr lang="en-US" dirty="0">
              <a:latin typeface="+mj-lt"/>
              <a:cs typeface="Arial" panose="020B0604020202020204" pitchFamily="34" charset="0"/>
            </a:endParaRPr>
          </a:p>
          <a:p>
            <a:endParaRPr lang="en-US" dirty="0">
              <a:latin typeface="+mj-lt"/>
              <a:cs typeface="Arial" panose="020B0604020202020204" pitchFamily="34" charset="0"/>
            </a:endParaRPr>
          </a:p>
          <a:p>
            <a:r>
              <a:rPr lang="en-US" dirty="0">
                <a:latin typeface="+mj-lt"/>
                <a:cs typeface="Arial" panose="020B0604020202020204" pitchFamily="34" charset="0"/>
              </a:rPr>
              <a:t>This cable come</a:t>
            </a:r>
            <a:r>
              <a:rPr lang="en-US" baseline="0" dirty="0">
                <a:latin typeface="+mj-lt"/>
                <a:cs typeface="Arial" panose="020B0604020202020204" pitchFamily="34" charset="0"/>
              </a:rPr>
              <a:t> in different categories and each one has improvements over the other.  For example we have </a:t>
            </a:r>
          </a:p>
          <a:p>
            <a:r>
              <a:rPr lang="en-US" dirty="0">
                <a:latin typeface="+mj-lt"/>
                <a:cs typeface="Arial" panose="020B0604020202020204" pitchFamily="34" charset="0"/>
              </a:rPr>
              <a:t>CAT 3 with transmission speeds of 10 Mbps, we have CAT 5 with speeds of up to 100 Mbps, CAT 5e with 1000 Mbps and CAT 6 1000 Mbps</a:t>
            </a:r>
          </a:p>
          <a:p>
            <a:endParaRPr lang="en-US" dirty="0">
              <a:latin typeface="+mj-lt"/>
              <a:cs typeface="Arial" panose="020B0604020202020204" pitchFamily="34" charset="0"/>
            </a:endParaRPr>
          </a:p>
          <a:p>
            <a:r>
              <a:rPr lang="en-US" dirty="0">
                <a:latin typeface="+mj-lt"/>
                <a:cs typeface="Arial" panose="020B0604020202020204" pitchFamily="34" charset="0"/>
              </a:rPr>
              <a:t>A type of cable configuration common to this type of cable is UTP or Unshielded Twisted Pair. </a:t>
            </a:r>
            <a:r>
              <a:rPr lang="en-US" dirty="0">
                <a:latin typeface="+mj-lt"/>
              </a:rPr>
              <a:t>Modern Ethernet, the most common data networking standard, can use UTP cables. Twisted pair cabling is often used in data networks for short and medium length connections because of its relatively lower costs compared to optical fiber and coaxial cable.</a:t>
            </a:r>
            <a:endParaRPr lang="en-US" dirty="0">
              <a:latin typeface="+mj-lt"/>
              <a:cs typeface="Arial" panose="020B0604020202020204" pitchFamily="34" charset="0"/>
            </a:endParaRPr>
          </a:p>
          <a:p>
            <a:endParaRPr lang="en-US" dirty="0">
              <a:latin typeface="+mj-lt"/>
              <a:cs typeface="Arial" panose="020B0604020202020204" pitchFamily="34" charset="0"/>
            </a:endParaRPr>
          </a:p>
          <a:p>
            <a:r>
              <a:rPr lang="en-US" dirty="0">
                <a:latin typeface="+mj-lt"/>
                <a:cs typeface="Arial" panose="020B0604020202020204" pitchFamily="34" charset="0"/>
              </a:rPr>
              <a:t>Another cable configuration is the shielded Twisted Pair or STP.  All categories can travel up to 100 meters before suffering from attenuation.  So,</a:t>
            </a:r>
            <a:r>
              <a:rPr lang="en-US" baseline="0" dirty="0">
                <a:latin typeface="+mj-lt"/>
                <a:cs typeface="Arial" panose="020B0604020202020204" pitchFamily="34" charset="0"/>
              </a:rPr>
              <a:t> what is attenuation? Well, it is the degradation of the quality of a signal over an increasing distance in cable length.</a:t>
            </a:r>
            <a:endParaRPr lang="en-US" dirty="0">
              <a:latin typeface="+mj-lt"/>
              <a:cs typeface="Arial" panose="020B0604020202020204" pitchFamily="34" charset="0"/>
            </a:endParaRPr>
          </a:p>
          <a:p>
            <a:endParaRPr lang="en-US" dirty="0">
              <a:latin typeface="+mj-lt"/>
              <a:cs typeface="Arial" panose="020B0604020202020204" pitchFamily="34" charset="0"/>
            </a:endParaRPr>
          </a:p>
          <a:p>
            <a:r>
              <a:rPr lang="en-US" dirty="0">
                <a:latin typeface="+mj-lt"/>
                <a:cs typeface="Arial" panose="020B0604020202020204" pitchFamily="34" charset="0"/>
              </a:rPr>
              <a:t>A</a:t>
            </a:r>
            <a:r>
              <a:rPr lang="en-US" baseline="0" dirty="0">
                <a:latin typeface="+mj-lt"/>
                <a:cs typeface="Arial" panose="020B0604020202020204" pitchFamily="34" charset="0"/>
              </a:rPr>
              <a:t> common aspect of both types of cables is that they both use what is called an R</a:t>
            </a:r>
            <a:r>
              <a:rPr lang="en-US" dirty="0">
                <a:latin typeface="+mj-lt"/>
                <a:cs typeface="Arial" panose="020B0604020202020204" pitchFamily="34" charset="0"/>
              </a:rPr>
              <a:t>J-45 connector as a means</a:t>
            </a:r>
            <a:r>
              <a:rPr lang="en-US" baseline="0" dirty="0">
                <a:latin typeface="+mj-lt"/>
                <a:cs typeface="Arial" panose="020B0604020202020204" pitchFamily="34" charset="0"/>
              </a:rPr>
              <a:t> of providing connectivity to network devices.</a:t>
            </a:r>
            <a:endParaRPr lang="en-US" dirty="0">
              <a:latin typeface="+mj-lt"/>
              <a:cs typeface="Arial" panose="020B0604020202020204" pitchFamily="34" charset="0"/>
            </a:endParaRPr>
          </a:p>
        </p:txBody>
      </p:sp>
      <p:sp>
        <p:nvSpPr>
          <p:cNvPr id="4" name="Slide Number Placeholder 3"/>
          <p:cNvSpPr>
            <a:spLocks noGrp="1"/>
          </p:cNvSpPr>
          <p:nvPr>
            <p:ph type="sldNum" sz="quarter" idx="10"/>
          </p:nvPr>
        </p:nvSpPr>
        <p:spPr/>
        <p:txBody>
          <a:bodyPr/>
          <a:lstStyle/>
          <a:p>
            <a:fld id="{F93199CD-3E1B-4AE6-990F-76F925F5EA9F}" type="slidenum">
              <a:rPr lang="en-US" smtClean="0"/>
              <a:t>4</a:t>
            </a:fld>
            <a:endParaRPr lang="en-US"/>
          </a:p>
        </p:txBody>
      </p:sp>
    </p:spTree>
    <p:extLst>
      <p:ext uri="{BB962C8B-B14F-4D97-AF65-F5344CB8AC3E}">
        <p14:creationId xmlns:p14="http://schemas.microsoft.com/office/powerpoint/2010/main" val="1312712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 different type of cable available for data transmission is fiber.  </a:t>
            </a:r>
            <a:r>
              <a:rPr lang="en-US" b="1" dirty="0"/>
              <a:t>Fiber optic cable uses light pulses instead of electricity to transmit data. </a:t>
            </a:r>
            <a:r>
              <a:rPr lang="en-US" b="0" dirty="0"/>
              <a:t>The use of fiber cable has</a:t>
            </a:r>
            <a:r>
              <a:rPr lang="en-US" b="0" baseline="0" dirty="0"/>
              <a:t> significant advantages over copper (that is, UTP or STP) as follows:</a:t>
            </a:r>
          </a:p>
          <a:p>
            <a:endParaRPr lang="en-US" b="0" dirty="0"/>
          </a:p>
          <a:p>
            <a:r>
              <a:rPr lang="en-US" b="1" dirty="0"/>
              <a:t>Benefits</a:t>
            </a:r>
          </a:p>
          <a:p>
            <a:pPr lvl="1"/>
            <a:r>
              <a:rPr lang="en-US" b="1" dirty="0"/>
              <a:t>More secure</a:t>
            </a:r>
            <a:r>
              <a:rPr lang="en-US" dirty="0"/>
              <a:t>-since it uses light to transmit data, then it is almost impossible to tap into and eavesdrop in the communication process.  In addition, and for the same token, it is not susceptible to electromagnetic interference.  Transmission</a:t>
            </a:r>
            <a:r>
              <a:rPr lang="en-US" baseline="0" dirty="0"/>
              <a:t> speeds can be very fast and research has shown that they have been able to achieve speeds of over 100 </a:t>
            </a:r>
            <a:r>
              <a:rPr lang="en-US" baseline="0" dirty="0" err="1"/>
              <a:t>petabit</a:t>
            </a:r>
            <a:r>
              <a:rPr lang="en-US" baseline="0" dirty="0"/>
              <a:t> per kilometer per second.  The use of fiber overcomes the limitations imposed by copper where there is degradation of signal after 100 meters or about 300 feet in length.</a:t>
            </a:r>
            <a:endParaRPr lang="en-US" dirty="0"/>
          </a:p>
          <a:p>
            <a:pPr lvl="1"/>
            <a:r>
              <a:rPr lang="en-US" dirty="0"/>
              <a:t>Long Distances</a:t>
            </a:r>
          </a:p>
          <a:p>
            <a:r>
              <a:rPr lang="en-US" b="1" dirty="0"/>
              <a:t>Drawbacks</a:t>
            </a:r>
          </a:p>
          <a:p>
            <a:pPr lvl="1"/>
            <a:r>
              <a:rPr lang="en-US" dirty="0"/>
              <a:t>The advantages are great when comparing it over copper but on the other hand, it is more expensive and difficult to splice and it has also been demonstrated that at higher power, fiber</a:t>
            </a:r>
            <a:r>
              <a:rPr lang="en-US" baseline="0" dirty="0"/>
              <a:t> is more susceptible to fuse, which can result in catastrophic destruction of the fiber core and thus damage to transmission components.  In contrast to copper, fiber is not very flexible and if care is not taken, it can break easily once the minimum radius curvature is not observed.</a:t>
            </a:r>
            <a:endParaRPr lang="en-US" dirty="0"/>
          </a:p>
          <a:p>
            <a:pPr lvl="1"/>
            <a:endParaRPr lang="en-US" dirty="0"/>
          </a:p>
          <a:p>
            <a:r>
              <a:rPr lang="en-US" b="1" dirty="0"/>
              <a:t>Connectors</a:t>
            </a:r>
          </a:p>
          <a:p>
            <a:r>
              <a:rPr lang="en-US" dirty="0"/>
              <a:t>When</a:t>
            </a:r>
            <a:r>
              <a:rPr lang="en-US" baseline="0" dirty="0"/>
              <a:t> terminating fiber, different connectors are available such as SC, ST, and LC type connectors.  These can be appreciated in the graphic shown at the moment.</a:t>
            </a:r>
          </a:p>
          <a:p>
            <a:endParaRPr lang="en-US" baseline="0" dirty="0"/>
          </a:p>
          <a:p>
            <a:r>
              <a:rPr lang="en-US" b="1" dirty="0"/>
              <a:t>Fiber optic cables can come in either of two types s</a:t>
            </a:r>
            <a:r>
              <a:rPr lang="en-US" b="0" dirty="0"/>
              <a:t>ingle mode</a:t>
            </a:r>
            <a:r>
              <a:rPr lang="en-US" b="0" baseline="0" dirty="0"/>
              <a:t> or multimode. </a:t>
            </a:r>
            <a:r>
              <a:rPr lang="en-US" dirty="0"/>
              <a:t>Single Mode fiber optic cable has a smaller core that allows only one mode of light to propagate. Because of this, the number of light reflections created as the light passes through the core decreases, lowering attenuation and creating the ability for the signal to travel longer</a:t>
            </a:r>
            <a:r>
              <a:rPr lang="en-US" baseline="0" dirty="0"/>
              <a:t> distances. Most single mode relies on a laser based light source for data transmission. </a:t>
            </a:r>
            <a:r>
              <a:rPr lang="en-US" dirty="0"/>
              <a:t>Multimode fiber optic cable has a larger core that allows multiple modes of light to propagate. Because of this, the number of light reflections created as the light passes through the core increases, creating the ability for more data to pass through at a given time. Because of the high dispersion and attenuation rate with this type of fiber, the quality of the signal is reduced over long distances. This application is typically used for short distance and most often uses LED light source for transmission.</a:t>
            </a:r>
            <a:endParaRPr lang="en-US" b="1" dirty="0"/>
          </a:p>
          <a:p>
            <a:endParaRPr lang="en-US" dirty="0"/>
          </a:p>
        </p:txBody>
      </p:sp>
      <p:sp>
        <p:nvSpPr>
          <p:cNvPr id="4" name="Slide Number Placeholder 3"/>
          <p:cNvSpPr>
            <a:spLocks noGrp="1"/>
          </p:cNvSpPr>
          <p:nvPr>
            <p:ph type="sldNum" sz="quarter" idx="10"/>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9100790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E04651F-6D59-47E9-B5E2-96017F01208F}" type="datetimeFigureOut">
              <a:rPr lang="en-US" smtClean="0"/>
              <a:t>6/7/2022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D0831-05EA-44CB-A360-BED333D540C9}" type="slidenum">
              <a:rPr lang="en-US" smtClean="0"/>
              <a:t>‹#›</a:t>
            </a:fld>
            <a:endParaRPr lang="en-US"/>
          </a:p>
        </p:txBody>
      </p:sp>
      <p:pic>
        <p:nvPicPr>
          <p:cNvPr id="11" name="Picture 10" descr="Logo&#10;&#10;Description automatically generated">
            <a:extLst>
              <a:ext uri="{FF2B5EF4-FFF2-40B4-BE49-F238E27FC236}">
                <a16:creationId xmlns:a16="http://schemas.microsoft.com/office/drawing/2014/main" id="{5AC7AA84-19D2-152C-D425-AF384B7538FE}"/>
              </a:ext>
            </a:extLst>
          </p:cNvPr>
          <p:cNvPicPr>
            <a:picLocks noChangeAspect="1"/>
          </p:cNvPicPr>
          <p:nvPr userDrawn="1"/>
        </p:nvPicPr>
        <p:blipFill rotWithShape="1">
          <a:blip r:embed="rId2">
            <a:alphaModFix amt="12000"/>
            <a:grayscl/>
            <a:extLst>
              <a:ext uri="{28A0092B-C50C-407E-A947-70E740481C1C}">
                <a14:useLocalDpi xmlns:a14="http://schemas.microsoft.com/office/drawing/2010/main" val="0"/>
              </a:ext>
            </a:extLst>
          </a:blip>
          <a:srcRect t="22075" b="11653"/>
          <a:stretch/>
        </p:blipFill>
        <p:spPr>
          <a:xfrm>
            <a:off x="20" y="1"/>
            <a:ext cx="12191980" cy="5938683"/>
          </a:xfrm>
          <a:prstGeom prst="rect">
            <a:avLst/>
          </a:prstGeom>
          <a:effectLst>
            <a:reflection blurRad="38100" stA="55000" endPos="15000" dir="5400000" sy="-100000" algn="bl" rotWithShape="0"/>
          </a:effectLst>
        </p:spPr>
      </p:pic>
    </p:spTree>
    <p:extLst>
      <p:ext uri="{BB962C8B-B14F-4D97-AF65-F5344CB8AC3E}">
        <p14:creationId xmlns:p14="http://schemas.microsoft.com/office/powerpoint/2010/main" val="3323648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34767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527504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4591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594651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04651F-6D59-47E9-B5E2-96017F01208F}" type="datetimeFigureOut">
              <a:rPr lang="en-US" smtClean="0"/>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97562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04651F-6D59-47E9-B5E2-96017F01208F}" type="datetimeFigureOut">
              <a:rPr lang="en-US" smtClean="0"/>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26887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49005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4075282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887200" cy="1066800"/>
          </a:xfrm>
        </p:spPr>
        <p:txBody>
          <a:bodyPr/>
          <a:lstStyle/>
          <a:p>
            <a:r>
              <a:rPr lang="en-US"/>
              <a:t>Click to edit Master title style</a:t>
            </a:r>
          </a:p>
        </p:txBody>
      </p:sp>
      <p:sp>
        <p:nvSpPr>
          <p:cNvPr id="3" name="Text Placeholder 2"/>
          <p:cNvSpPr>
            <a:spLocks noGrp="1"/>
          </p:cNvSpPr>
          <p:nvPr>
            <p:ph type="body" sz="half" idx="1"/>
          </p:nvPr>
        </p:nvSpPr>
        <p:spPr>
          <a:xfrm>
            <a:off x="609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0" y="6553200"/>
            <a:ext cx="1625600" cy="304800"/>
          </a:xfrm>
          <a:prstGeom prst="rect">
            <a:avLst/>
          </a:prstGeom>
        </p:spPr>
        <p:txBody>
          <a:bodyPr/>
          <a:lstStyle>
            <a:lvl1pPr>
              <a:defRPr/>
            </a:lvl1pPr>
          </a:lstStyle>
          <a:p>
            <a:pPr>
              <a:defRPr/>
            </a:pPr>
            <a:r>
              <a:rPr lang="en-US"/>
              <a:t>Masaru Okuda</a:t>
            </a:r>
          </a:p>
        </p:txBody>
      </p:sp>
      <p:sp>
        <p:nvSpPr>
          <p:cNvPr id="6" name="Footer Placeholder 5"/>
          <p:cNvSpPr>
            <a:spLocks noGrp="1"/>
          </p:cNvSpPr>
          <p:nvPr>
            <p:ph type="ftr" sz="quarter" idx="11"/>
          </p:nvPr>
        </p:nvSpPr>
        <p:spPr>
          <a:xfrm>
            <a:off x="1828800" y="6553200"/>
            <a:ext cx="9550400" cy="304800"/>
          </a:xfrm>
          <a:prstGeom prst="rect">
            <a:avLst/>
          </a:prstGeom>
        </p:spPr>
        <p:txBody>
          <a:bodyPr/>
          <a:lstStyle>
            <a:lvl1pPr>
              <a:defRPr/>
            </a:lvl1pPr>
          </a:lstStyle>
          <a:p>
            <a:pPr>
              <a:defRPr/>
            </a:pPr>
            <a:r>
              <a:rPr lang="en-US" dirty="0"/>
              <a:t>CNM 133</a:t>
            </a:r>
          </a:p>
        </p:txBody>
      </p:sp>
      <p:sp>
        <p:nvSpPr>
          <p:cNvPr id="7" name="Slide Number Placeholder 6"/>
          <p:cNvSpPr>
            <a:spLocks noGrp="1"/>
          </p:cNvSpPr>
          <p:nvPr>
            <p:ph type="sldNum" sz="quarter" idx="12"/>
          </p:nvPr>
        </p:nvSpPr>
        <p:spPr>
          <a:xfrm>
            <a:off x="11582400" y="6324600"/>
            <a:ext cx="609600" cy="533400"/>
          </a:xfrm>
        </p:spPr>
        <p:txBody>
          <a:bodyPr/>
          <a:lstStyle>
            <a:lvl1pPr>
              <a:defRPr/>
            </a:lvl1pPr>
          </a:lstStyle>
          <a:p>
            <a:fld id="{E10B2A6B-EBC4-4453-A93D-DCCADB259E5E}" type="slidenum">
              <a:rPr lang="en-US"/>
              <a:pPr/>
              <a:t>‹#›</a:t>
            </a:fld>
            <a:endParaRPr lang="en-US"/>
          </a:p>
        </p:txBody>
      </p:sp>
    </p:spTree>
    <p:extLst>
      <p:ext uri="{BB962C8B-B14F-4D97-AF65-F5344CB8AC3E}">
        <p14:creationId xmlns:p14="http://schemas.microsoft.com/office/powerpoint/2010/main" val="573970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887200" cy="1066800"/>
          </a:xfrm>
        </p:spPr>
        <p:txBody>
          <a:bodyPr/>
          <a:lstStyle/>
          <a:p>
            <a:r>
              <a:rPr lang="en-US"/>
              <a:t>Click to edit Master title style</a:t>
            </a:r>
          </a:p>
        </p:txBody>
      </p:sp>
      <p:sp>
        <p:nvSpPr>
          <p:cNvPr id="3" name="Content Placeholder 2"/>
          <p:cNvSpPr>
            <a:spLocks noGrp="1"/>
          </p:cNvSpPr>
          <p:nvPr>
            <p:ph sz="quarter" idx="1"/>
          </p:nvPr>
        </p:nvSpPr>
        <p:spPr>
          <a:xfrm>
            <a:off x="609600" y="1874839"/>
            <a:ext cx="53848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 y="4213226"/>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197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0" y="6553200"/>
            <a:ext cx="1625600" cy="304800"/>
          </a:xfrm>
          <a:prstGeom prst="rect">
            <a:avLst/>
          </a:prstGeom>
        </p:spPr>
        <p:txBody>
          <a:bodyPr/>
          <a:lstStyle>
            <a:lvl1pPr>
              <a:defRPr/>
            </a:lvl1pPr>
          </a:lstStyle>
          <a:p>
            <a:pPr>
              <a:defRPr/>
            </a:pPr>
            <a:r>
              <a:rPr lang="en-US"/>
              <a:t>Masaru Okuda</a:t>
            </a:r>
          </a:p>
        </p:txBody>
      </p:sp>
      <p:sp>
        <p:nvSpPr>
          <p:cNvPr id="7" name="Footer Placeholder 6"/>
          <p:cNvSpPr>
            <a:spLocks noGrp="1"/>
          </p:cNvSpPr>
          <p:nvPr>
            <p:ph type="ftr" sz="quarter" idx="11"/>
          </p:nvPr>
        </p:nvSpPr>
        <p:spPr>
          <a:xfrm>
            <a:off x="1828800" y="6553200"/>
            <a:ext cx="9550400" cy="304800"/>
          </a:xfrm>
          <a:prstGeom prst="rect">
            <a:avLst/>
          </a:prstGeom>
        </p:spPr>
        <p:txBody>
          <a:bodyPr/>
          <a:lstStyle>
            <a:lvl1pPr>
              <a:defRPr/>
            </a:lvl1pPr>
          </a:lstStyle>
          <a:p>
            <a:pPr>
              <a:defRPr/>
            </a:pPr>
            <a:r>
              <a:rPr lang="en-US" dirty="0"/>
              <a:t>CNM 133</a:t>
            </a:r>
          </a:p>
        </p:txBody>
      </p:sp>
      <p:sp>
        <p:nvSpPr>
          <p:cNvPr id="8" name="Slide Number Placeholder 7"/>
          <p:cNvSpPr>
            <a:spLocks noGrp="1"/>
          </p:cNvSpPr>
          <p:nvPr>
            <p:ph type="sldNum" sz="quarter" idx="12"/>
          </p:nvPr>
        </p:nvSpPr>
        <p:spPr>
          <a:xfrm>
            <a:off x="11582400" y="6324600"/>
            <a:ext cx="609600" cy="533400"/>
          </a:xfrm>
        </p:spPr>
        <p:txBody>
          <a:bodyPr/>
          <a:lstStyle>
            <a:lvl1pPr>
              <a:defRPr/>
            </a:lvl1pPr>
          </a:lstStyle>
          <a:p>
            <a:fld id="{B0AF835C-7979-45FD-A085-B0AE25DA56B2}" type="slidenum">
              <a:rPr lang="en-US"/>
              <a:pPr/>
              <a:t>‹#›</a:t>
            </a:fld>
            <a:endParaRPr lang="en-US"/>
          </a:p>
        </p:txBody>
      </p:sp>
    </p:spTree>
    <p:extLst>
      <p:ext uri="{BB962C8B-B14F-4D97-AF65-F5344CB8AC3E}">
        <p14:creationId xmlns:p14="http://schemas.microsoft.com/office/powerpoint/2010/main" val="99836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3771427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pic>
        <p:nvPicPr>
          <p:cNvPr id="10" name="Picture 9" descr="Logo&#10;&#10;Description automatically generated">
            <a:extLst>
              <a:ext uri="{FF2B5EF4-FFF2-40B4-BE49-F238E27FC236}">
                <a16:creationId xmlns:a16="http://schemas.microsoft.com/office/drawing/2014/main" id="{320D74B6-AAEE-15D4-A3FD-82887E59573A}"/>
              </a:ext>
            </a:extLst>
          </p:cNvPr>
          <p:cNvPicPr>
            <a:picLocks noChangeAspect="1"/>
          </p:cNvPicPr>
          <p:nvPr userDrawn="1"/>
        </p:nvPicPr>
        <p:blipFill rotWithShape="1">
          <a:blip r:embed="rId2">
            <a:alphaModFix amt="12000"/>
            <a:grayscl/>
            <a:extLst>
              <a:ext uri="{28A0092B-C50C-407E-A947-70E740481C1C}">
                <a14:useLocalDpi xmlns:a14="http://schemas.microsoft.com/office/drawing/2010/main" val="0"/>
              </a:ext>
            </a:extLst>
          </a:blip>
          <a:srcRect t="22075" b="11653"/>
          <a:stretch/>
        </p:blipFill>
        <p:spPr>
          <a:xfrm>
            <a:off x="20" y="1"/>
            <a:ext cx="12191980" cy="5938683"/>
          </a:xfrm>
          <a:prstGeom prst="rect">
            <a:avLst/>
          </a:prstGeom>
          <a:effectLst>
            <a:reflection blurRad="38100" stA="55000" endPos="15000" dir="5400000" sy="-100000" algn="bl" rotWithShape="0"/>
          </a:effectLst>
        </p:spPr>
      </p:pic>
    </p:spTree>
    <p:extLst>
      <p:ext uri="{BB962C8B-B14F-4D97-AF65-F5344CB8AC3E}">
        <p14:creationId xmlns:p14="http://schemas.microsoft.com/office/powerpoint/2010/main" val="115858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04651F-6D59-47E9-B5E2-96017F01208F}"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50275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04651F-6D59-47E9-B5E2-96017F01208F}" type="datetimeFigureOut">
              <a:rPr lang="en-US" smtClean="0"/>
              <a:t>6/7/2022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452993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04651F-6D59-47E9-B5E2-96017F01208F}" type="datetimeFigureOut">
              <a:rPr lang="en-US" smtClean="0"/>
              <a:t>6/7/2022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190884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04651F-6D59-47E9-B5E2-96017F01208F}" type="datetimeFigureOut">
              <a:rPr lang="en-US" smtClean="0"/>
              <a:t>6/7/2022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9666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4916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36955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E04651F-6D59-47E9-B5E2-96017F01208F}" type="datetimeFigureOut">
              <a:rPr lang="en-US" smtClean="0"/>
              <a:t>6/7/2022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99D0831-05EA-44CB-A360-BED333D540C9}" type="slidenum">
              <a:rPr lang="en-US" smtClean="0"/>
              <a:t>‹#›</a:t>
            </a:fld>
            <a:endParaRPr lang="en-US"/>
          </a:p>
        </p:txBody>
      </p:sp>
    </p:spTree>
    <p:extLst>
      <p:ext uri="{BB962C8B-B14F-4D97-AF65-F5344CB8AC3E}">
        <p14:creationId xmlns:p14="http://schemas.microsoft.com/office/powerpoint/2010/main" val="37832073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36.png"/><Relationship Id="rId5" Type="http://schemas.openxmlformats.org/officeDocument/2006/relationships/slideLayout" Target="../slideLayouts/slideLayout2.xml"/><Relationship Id="rId4" Type="http://schemas.openxmlformats.org/officeDocument/2006/relationships/video" Target="../media/media1.mp4"/></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C4FE-7DF0-4788-AB36-DC6E779E4A0A}"/>
              </a:ext>
            </a:extLst>
          </p:cNvPr>
          <p:cNvSpPr>
            <a:spLocks noGrp="1"/>
          </p:cNvSpPr>
          <p:nvPr>
            <p:ph type="ctrTitle"/>
          </p:nvPr>
        </p:nvSpPr>
        <p:spPr/>
        <p:txBody>
          <a:bodyPr/>
          <a:lstStyle/>
          <a:p>
            <a:r>
              <a:rPr lang="en-US" dirty="0"/>
              <a:t>Network Cabling</a:t>
            </a:r>
          </a:p>
        </p:txBody>
      </p:sp>
      <p:sp>
        <p:nvSpPr>
          <p:cNvPr id="5" name="Subtitle 4">
            <a:extLst>
              <a:ext uri="{FF2B5EF4-FFF2-40B4-BE49-F238E27FC236}">
                <a16:creationId xmlns:a16="http://schemas.microsoft.com/office/drawing/2014/main" id="{A913097C-6B4F-546E-EAF1-C0BE3E879C1D}"/>
              </a:ext>
            </a:extLst>
          </p:cNvPr>
          <p:cNvSpPr>
            <a:spLocks noGrp="1"/>
          </p:cNvSpPr>
          <p:nvPr>
            <p:ph type="subTitle" idx="1"/>
          </p:nvPr>
        </p:nvSpPr>
        <p:spPr/>
        <p:txBody>
          <a:bodyPr/>
          <a:lstStyle/>
          <a:p>
            <a:r>
              <a:rPr lang="en-US" dirty="0"/>
              <a:t>UBMS Stem Experience: Jurassic Park</a:t>
            </a:r>
          </a:p>
        </p:txBody>
      </p:sp>
    </p:spTree>
    <p:extLst>
      <p:ext uri="{BB962C8B-B14F-4D97-AF65-F5344CB8AC3E}">
        <p14:creationId xmlns:p14="http://schemas.microsoft.com/office/powerpoint/2010/main" val="2305525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en-US" smtClean="0">
                <a:solidFill>
                  <a:schemeClr val="tx1"/>
                </a:solidFill>
                <a:latin typeface="Arial" panose="020B0604020202020204" pitchFamily="34" charset="0"/>
                <a:cs typeface="Arial" panose="020B0604020202020204" pitchFamily="34" charset="0"/>
              </a:rPr>
              <a:pPr/>
              <a:t>10</a:t>
            </a:fld>
            <a:endParaRPr lang="en-US">
              <a:solidFill>
                <a:schemeClr val="tx1"/>
              </a:solidFill>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9647"/>
          <a:stretch/>
        </p:blipFill>
        <p:spPr>
          <a:xfrm>
            <a:off x="3429000" y="5314130"/>
            <a:ext cx="5930348" cy="1439098"/>
          </a:xfrm>
          <a:prstGeom prst="rect">
            <a:avLst/>
          </a:prstGeom>
        </p:spPr>
      </p:pic>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6476" t="29319" r="8358" b="27400"/>
          <a:stretch/>
        </p:blipFill>
        <p:spPr>
          <a:xfrm>
            <a:off x="4267200" y="4419600"/>
            <a:ext cx="3886200" cy="1471534"/>
          </a:xfr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8889" t="2221" r="33333" b="4445"/>
          <a:stretch/>
        </p:blipFill>
        <p:spPr>
          <a:xfrm rot="2114970">
            <a:off x="2374733" y="4366954"/>
            <a:ext cx="858157" cy="16764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39200" y="1905001"/>
            <a:ext cx="693020" cy="109901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7069311" y="3193640"/>
            <a:ext cx="3374129" cy="1930867"/>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36428" y="1385203"/>
            <a:ext cx="2585145" cy="274320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81497" y="997358"/>
            <a:ext cx="3657607" cy="2743206"/>
          </a:xfrm>
          <a:prstGeom prst="rect">
            <a:avLst/>
          </a:prstGeom>
        </p:spPr>
      </p:pic>
      <p:cxnSp>
        <p:nvCxnSpPr>
          <p:cNvPr id="13" name="Straight Arrow Connector 12"/>
          <p:cNvCxnSpPr/>
          <p:nvPr/>
        </p:nvCxnSpPr>
        <p:spPr>
          <a:xfrm flipH="1">
            <a:off x="3810000" y="2133600"/>
            <a:ext cx="1143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715252" y="2400302"/>
            <a:ext cx="1447800" cy="829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637974" y="4724401"/>
            <a:ext cx="934026" cy="201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766060" y="5866473"/>
            <a:ext cx="934026" cy="2018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8153402" y="4704869"/>
            <a:ext cx="685799" cy="22142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p:nvPr/>
        </p:nvCxnSpPr>
        <p:spPr>
          <a:xfrm rot="16200000" flipV="1">
            <a:off x="9296934" y="2515134"/>
            <a:ext cx="1143000" cy="379933"/>
          </a:xfrm>
          <a:prstGeom prst="bentConnector3">
            <a:avLst>
              <a:gd name="adj1" fmla="val 132254"/>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29965" y="6260814"/>
            <a:ext cx="1412243"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SWITCH</a:t>
            </a:r>
          </a:p>
        </p:txBody>
      </p:sp>
      <p:sp>
        <p:nvSpPr>
          <p:cNvPr id="30" name="TextBox 29"/>
          <p:cNvSpPr txBox="1"/>
          <p:nvPr/>
        </p:nvSpPr>
        <p:spPr>
          <a:xfrm>
            <a:off x="4205089" y="4074605"/>
            <a:ext cx="2035239"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PATCH PANEL</a:t>
            </a:r>
          </a:p>
        </p:txBody>
      </p:sp>
      <p:sp>
        <p:nvSpPr>
          <p:cNvPr id="31" name="TextBox 30"/>
          <p:cNvSpPr txBox="1"/>
          <p:nvPr/>
        </p:nvSpPr>
        <p:spPr>
          <a:xfrm>
            <a:off x="8211619" y="1313522"/>
            <a:ext cx="1846783"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Single Jack RJ45 Wall Plate</a:t>
            </a:r>
          </a:p>
        </p:txBody>
      </p:sp>
      <p:sp>
        <p:nvSpPr>
          <p:cNvPr id="33" name="TextBox 32"/>
          <p:cNvSpPr txBox="1"/>
          <p:nvPr/>
        </p:nvSpPr>
        <p:spPr>
          <a:xfrm>
            <a:off x="8839200" y="4621907"/>
            <a:ext cx="1737760" cy="923330"/>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Patch panel to wall plate. 90m max.</a:t>
            </a:r>
          </a:p>
        </p:txBody>
      </p:sp>
      <p:sp>
        <p:nvSpPr>
          <p:cNvPr id="35" name="TextBox 34"/>
          <p:cNvSpPr txBox="1"/>
          <p:nvPr/>
        </p:nvSpPr>
        <p:spPr>
          <a:xfrm>
            <a:off x="2440865" y="4931420"/>
            <a:ext cx="1217557" cy="646331"/>
          </a:xfrm>
          <a:prstGeom prst="rect">
            <a:avLst/>
          </a:prstGeom>
          <a:noFill/>
        </p:spPr>
        <p:txBody>
          <a:bodyPr wrap="square" rtlCol="0">
            <a:spAutoFit/>
          </a:bodyPr>
          <a:lstStyle/>
          <a:p>
            <a:r>
              <a:rPr lang="en-US" b="1" dirty="0"/>
              <a:t>Patch cable</a:t>
            </a:r>
          </a:p>
        </p:txBody>
      </p:sp>
      <p:sp>
        <p:nvSpPr>
          <p:cNvPr id="36" name="TextBox 35"/>
          <p:cNvSpPr txBox="1"/>
          <p:nvPr/>
        </p:nvSpPr>
        <p:spPr>
          <a:xfrm>
            <a:off x="5983586" y="1607171"/>
            <a:ext cx="1217557" cy="646331"/>
          </a:xfrm>
          <a:prstGeom prst="rect">
            <a:avLst/>
          </a:prstGeom>
          <a:noFill/>
        </p:spPr>
        <p:txBody>
          <a:bodyPr wrap="square" rtlCol="0">
            <a:spAutoFit/>
          </a:bodyPr>
          <a:lstStyle/>
          <a:p>
            <a:r>
              <a:rPr lang="en-US" b="1" dirty="0"/>
              <a:t>Patch cable</a:t>
            </a:r>
          </a:p>
        </p:txBody>
      </p:sp>
      <p:sp>
        <p:nvSpPr>
          <p:cNvPr id="23" name="TextBox 22"/>
          <p:cNvSpPr txBox="1"/>
          <p:nvPr/>
        </p:nvSpPr>
        <p:spPr>
          <a:xfrm>
            <a:off x="1524000" y="228600"/>
            <a:ext cx="9144000" cy="707886"/>
          </a:xfrm>
          <a:prstGeom prst="rect">
            <a:avLst/>
          </a:prstGeom>
          <a:gradFill flip="none" rotWithShape="1">
            <a:gsLst>
              <a:gs pos="0">
                <a:schemeClr val="bg2">
                  <a:lumMod val="75000"/>
                  <a:lumOff val="25000"/>
                </a:schemeClr>
              </a:gs>
              <a:gs pos="73000">
                <a:srgbClr val="5A93CE"/>
              </a:gs>
              <a:gs pos="100000">
                <a:schemeClr val="accent1">
                  <a:lumMod val="45000"/>
                  <a:lumOff val="55000"/>
                </a:schemeClr>
              </a:gs>
            </a:gsLst>
            <a:lin ang="0" scaled="1"/>
            <a:tileRect/>
          </a:gradFill>
        </p:spPr>
        <p:txBody>
          <a:bodyPr wrap="square" rtlCol="0">
            <a:spAutoFit/>
          </a:bodyPr>
          <a:lstStyle/>
          <a:p>
            <a:pPr algn="r"/>
            <a:r>
              <a:rPr lang="en-US" sz="4000" b="1" dirty="0">
                <a:latin typeface="Arial" panose="020B0604020202020204" pitchFamily="34" charset="0"/>
                <a:cs typeface="Arial" panose="020B0604020202020204" pitchFamily="34" charset="0"/>
              </a:rPr>
              <a:t>Structured Cabling</a:t>
            </a:r>
          </a:p>
        </p:txBody>
      </p:sp>
    </p:spTree>
    <p:extLst>
      <p:ext uri="{BB962C8B-B14F-4D97-AF65-F5344CB8AC3E}">
        <p14:creationId xmlns:p14="http://schemas.microsoft.com/office/powerpoint/2010/main" val="304369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en-US" smtClean="0">
                <a:solidFill>
                  <a:schemeClr val="tx1"/>
                </a:solidFill>
              </a:rPr>
              <a:pPr/>
              <a:t>11</a:t>
            </a:fld>
            <a:endParaRPr lang="en-US">
              <a:solidFill>
                <a:schemeClr val="tx1"/>
              </a:solidFill>
            </a:endParaRPr>
          </a:p>
        </p:txBody>
      </p:sp>
      <p:sp>
        <p:nvSpPr>
          <p:cNvPr id="6" name="TextBox 5"/>
          <p:cNvSpPr txBox="1"/>
          <p:nvPr/>
        </p:nvSpPr>
        <p:spPr>
          <a:xfrm>
            <a:off x="1524000" y="228600"/>
            <a:ext cx="9144000" cy="707886"/>
          </a:xfrm>
          <a:prstGeom prst="rect">
            <a:avLst/>
          </a:prstGeom>
          <a:gradFill flip="none" rotWithShape="1">
            <a:gsLst>
              <a:gs pos="0">
                <a:schemeClr val="bg2">
                  <a:lumMod val="75000"/>
                  <a:lumOff val="25000"/>
                </a:schemeClr>
              </a:gs>
              <a:gs pos="73000">
                <a:srgbClr val="5A93CE"/>
              </a:gs>
              <a:gs pos="100000">
                <a:schemeClr val="accent1">
                  <a:lumMod val="45000"/>
                  <a:lumOff val="55000"/>
                </a:schemeClr>
              </a:gs>
            </a:gsLst>
            <a:lin ang="0" scaled="1"/>
            <a:tileRect/>
          </a:gradFill>
        </p:spPr>
        <p:txBody>
          <a:bodyPr wrap="square" rtlCol="0">
            <a:spAutoFit/>
          </a:bodyPr>
          <a:lstStyle/>
          <a:p>
            <a:pPr algn="r"/>
            <a:r>
              <a:rPr lang="en-US" sz="4000" b="1" dirty="0">
                <a:latin typeface="Arial" panose="020B0604020202020204" pitchFamily="34" charset="0"/>
                <a:cs typeface="Arial" panose="020B0604020202020204" pitchFamily="34" charset="0"/>
              </a:rPr>
              <a:t>RJ-45 Connector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1470420"/>
            <a:ext cx="5787782" cy="5144695"/>
          </a:xfrm>
          <a:prstGeom prst="rect">
            <a:avLst/>
          </a:prstGeom>
        </p:spPr>
      </p:pic>
      <p:sp>
        <p:nvSpPr>
          <p:cNvPr id="7" name="TextBox 6"/>
          <p:cNvSpPr txBox="1"/>
          <p:nvPr/>
        </p:nvSpPr>
        <p:spPr>
          <a:xfrm rot="2269178">
            <a:off x="2377214" y="3412126"/>
            <a:ext cx="1447800" cy="400110"/>
          </a:xfrm>
          <a:prstGeom prst="rect">
            <a:avLst/>
          </a:prstGeom>
          <a:noFill/>
        </p:spPr>
        <p:txBody>
          <a:bodyPr wrap="square" rtlCol="0">
            <a:spAutoFit/>
          </a:bodyPr>
          <a:lstStyle/>
          <a:p>
            <a:r>
              <a:rPr lang="en-US" sz="2000" b="1" dirty="0"/>
              <a:t>Crimp area</a:t>
            </a:r>
          </a:p>
        </p:txBody>
      </p:sp>
      <p:sp>
        <p:nvSpPr>
          <p:cNvPr id="8" name="TextBox 7"/>
          <p:cNvSpPr txBox="1"/>
          <p:nvPr/>
        </p:nvSpPr>
        <p:spPr>
          <a:xfrm rot="20098879">
            <a:off x="5307637" y="3748422"/>
            <a:ext cx="1576729" cy="400110"/>
          </a:xfrm>
          <a:prstGeom prst="rect">
            <a:avLst/>
          </a:prstGeom>
          <a:noFill/>
        </p:spPr>
        <p:txBody>
          <a:bodyPr wrap="square" rtlCol="0">
            <a:spAutoFit/>
          </a:bodyPr>
          <a:lstStyle/>
          <a:p>
            <a:r>
              <a:rPr lang="en-US" sz="2000" b="1" dirty="0"/>
              <a:t>Copper Pins</a:t>
            </a:r>
          </a:p>
        </p:txBody>
      </p:sp>
      <p:sp>
        <p:nvSpPr>
          <p:cNvPr id="9" name="TextBox 8"/>
          <p:cNvSpPr txBox="1"/>
          <p:nvPr/>
        </p:nvSpPr>
        <p:spPr>
          <a:xfrm>
            <a:off x="3147925" y="5301259"/>
            <a:ext cx="685800" cy="400110"/>
          </a:xfrm>
          <a:prstGeom prst="rect">
            <a:avLst/>
          </a:prstGeom>
          <a:noFill/>
        </p:spPr>
        <p:txBody>
          <a:bodyPr wrap="square" rtlCol="0">
            <a:spAutoFit/>
          </a:bodyPr>
          <a:lstStyle/>
          <a:p>
            <a:r>
              <a:rPr lang="en-US" sz="2000" b="1" dirty="0"/>
              <a:t>Clip</a:t>
            </a:r>
          </a:p>
        </p:txBody>
      </p:sp>
      <p:sp>
        <p:nvSpPr>
          <p:cNvPr id="10" name="TextBox 9"/>
          <p:cNvSpPr txBox="1"/>
          <p:nvPr/>
        </p:nvSpPr>
        <p:spPr>
          <a:xfrm>
            <a:off x="8032880" y="5501314"/>
            <a:ext cx="803518" cy="400110"/>
          </a:xfrm>
          <a:prstGeom prst="rect">
            <a:avLst/>
          </a:prstGeom>
          <a:noFill/>
        </p:spPr>
        <p:txBody>
          <a:bodyPr wrap="square" rtlCol="0">
            <a:spAutoFit/>
          </a:bodyPr>
          <a:lstStyle/>
          <a:p>
            <a:r>
              <a:rPr lang="en-US" sz="2000" b="1" dirty="0"/>
              <a:t>Pin 1</a:t>
            </a:r>
          </a:p>
        </p:txBody>
      </p:sp>
      <p:sp>
        <p:nvSpPr>
          <p:cNvPr id="11" name="TextBox 10"/>
          <p:cNvSpPr txBox="1"/>
          <p:nvPr/>
        </p:nvSpPr>
        <p:spPr>
          <a:xfrm>
            <a:off x="8557169" y="4263117"/>
            <a:ext cx="803518" cy="400110"/>
          </a:xfrm>
          <a:prstGeom prst="rect">
            <a:avLst/>
          </a:prstGeom>
          <a:noFill/>
        </p:spPr>
        <p:txBody>
          <a:bodyPr wrap="square" rtlCol="0">
            <a:spAutoFit/>
          </a:bodyPr>
          <a:lstStyle/>
          <a:p>
            <a:r>
              <a:rPr lang="en-US" sz="2000" b="1" dirty="0"/>
              <a:t>Pin 8</a:t>
            </a:r>
          </a:p>
        </p:txBody>
      </p:sp>
      <p:sp>
        <p:nvSpPr>
          <p:cNvPr id="12" name="TextBox 11"/>
          <p:cNvSpPr txBox="1"/>
          <p:nvPr/>
        </p:nvSpPr>
        <p:spPr>
          <a:xfrm>
            <a:off x="6381661" y="1121574"/>
            <a:ext cx="4267199" cy="1938992"/>
          </a:xfrm>
          <a:prstGeom prst="rect">
            <a:avLst/>
          </a:prstGeom>
          <a:noFill/>
        </p:spPr>
        <p:txBody>
          <a:bodyPr wrap="square" rtlCol="0">
            <a:spAutoFit/>
          </a:bodyPr>
          <a:lstStyle/>
          <a:p>
            <a:r>
              <a:rPr lang="en-US" sz="2400" dirty="0"/>
              <a:t>An RJ45 has eight pins but we only use </a:t>
            </a:r>
            <a:r>
              <a:rPr lang="en-US" sz="2400" b="1" dirty="0"/>
              <a:t>4</a:t>
            </a:r>
            <a:r>
              <a:rPr lang="en-US" sz="2400" dirty="0"/>
              <a:t> of those pins.  </a:t>
            </a:r>
            <a:r>
              <a:rPr lang="en-US" sz="2400" b="1" dirty="0"/>
              <a:t>Pins 1 and 2 (orange) are used for transmission </a:t>
            </a:r>
            <a:r>
              <a:rPr lang="en-US" sz="2400" dirty="0"/>
              <a:t>and </a:t>
            </a:r>
            <a:r>
              <a:rPr lang="en-US" sz="2400" b="1" dirty="0"/>
              <a:t>pins 3 and 6 (green) are used for receiving</a:t>
            </a:r>
            <a:r>
              <a:rPr lang="en-US" sz="2400" dirty="0"/>
              <a:t>. </a:t>
            </a:r>
          </a:p>
        </p:txBody>
      </p:sp>
      <p:cxnSp>
        <p:nvCxnSpPr>
          <p:cNvPr id="14" name="Straight Arrow Connector 13"/>
          <p:cNvCxnSpPr/>
          <p:nvPr/>
        </p:nvCxnSpPr>
        <p:spPr>
          <a:xfrm flipH="1" flipV="1">
            <a:off x="7315201" y="4214094"/>
            <a:ext cx="1241969" cy="24907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6096001" y="4667310"/>
            <a:ext cx="1895453" cy="103406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34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i.ebayimg.com/00/s/MTYwMFgxNjAw/z/SkcAAOSwr81UM08e/$_5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4026" y="1089649"/>
            <a:ext cx="5133975" cy="513397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2A013F82-EE5E-44EE-A61D-E31C6657F26F}" type="slidenum">
              <a:rPr lang="en-US" smtClean="0">
                <a:solidFill>
                  <a:schemeClr val="tx1"/>
                </a:solidFill>
              </a:rPr>
              <a:pPr/>
              <a:t>12</a:t>
            </a:fld>
            <a:endParaRPr lang="en-US">
              <a:solidFill>
                <a:schemeClr val="tx1"/>
              </a:solidFill>
            </a:endParaRPr>
          </a:p>
        </p:txBody>
      </p:sp>
      <p:pic>
        <p:nvPicPr>
          <p:cNvPr id="7" name="Content Placeholder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4001" y="797170"/>
            <a:ext cx="5457825" cy="5457825"/>
          </a:xfrm>
        </p:spPr>
      </p:pic>
      <p:sp>
        <p:nvSpPr>
          <p:cNvPr id="8" name="TextBox 7"/>
          <p:cNvSpPr txBox="1"/>
          <p:nvPr/>
        </p:nvSpPr>
        <p:spPr>
          <a:xfrm>
            <a:off x="1524000" y="228600"/>
            <a:ext cx="9144000" cy="707886"/>
          </a:xfrm>
          <a:prstGeom prst="rect">
            <a:avLst/>
          </a:prstGeom>
          <a:gradFill flip="none" rotWithShape="1">
            <a:gsLst>
              <a:gs pos="0">
                <a:schemeClr val="bg2">
                  <a:lumMod val="75000"/>
                  <a:lumOff val="25000"/>
                </a:schemeClr>
              </a:gs>
              <a:gs pos="73000">
                <a:srgbClr val="5A93CE"/>
              </a:gs>
              <a:gs pos="100000">
                <a:schemeClr val="accent1">
                  <a:lumMod val="45000"/>
                  <a:lumOff val="55000"/>
                </a:schemeClr>
              </a:gs>
            </a:gsLst>
            <a:lin ang="0" scaled="1"/>
            <a:tileRect/>
          </a:gradFill>
        </p:spPr>
        <p:txBody>
          <a:bodyPr wrap="square" rtlCol="0">
            <a:spAutoFit/>
          </a:bodyPr>
          <a:lstStyle/>
          <a:p>
            <a:pPr algn="r"/>
            <a:r>
              <a:rPr lang="en-US" sz="4000" b="1" dirty="0">
                <a:latin typeface="Arial" panose="020B0604020202020204" pitchFamily="34" charset="0"/>
                <a:cs typeface="Arial" panose="020B0604020202020204" pitchFamily="34" charset="0"/>
              </a:rPr>
              <a:t>Bulk Cable</a:t>
            </a:r>
          </a:p>
        </p:txBody>
      </p:sp>
    </p:spTree>
    <p:extLst>
      <p:ext uri="{BB962C8B-B14F-4D97-AF65-F5344CB8AC3E}">
        <p14:creationId xmlns:p14="http://schemas.microsoft.com/office/powerpoint/2010/main" val="423898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en-US" smtClean="0">
                <a:solidFill>
                  <a:schemeClr val="tx1"/>
                </a:solidFill>
              </a:rPr>
              <a:pPr/>
              <a:t>13</a:t>
            </a:fld>
            <a:endParaRPr lang="en-US">
              <a:solidFill>
                <a:schemeClr val="tx1"/>
              </a:solidFill>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10937"/>
          <a:stretch/>
        </p:blipFill>
        <p:spPr>
          <a:xfrm>
            <a:off x="6096000" y="1600201"/>
            <a:ext cx="4343400" cy="3250601"/>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1" y="1345416"/>
            <a:ext cx="2619741" cy="1743318"/>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4269" t="10745" r="8438" b="12250"/>
          <a:stretch/>
        </p:blipFill>
        <p:spPr>
          <a:xfrm>
            <a:off x="2716531" y="4176228"/>
            <a:ext cx="3646373" cy="2412216"/>
          </a:xfrm>
          <a:prstGeom prst="rect">
            <a:avLst/>
          </a:prstGeom>
        </p:spPr>
      </p:pic>
      <p:sp>
        <p:nvSpPr>
          <p:cNvPr id="10" name="TextBox 9"/>
          <p:cNvSpPr txBox="1"/>
          <p:nvPr/>
        </p:nvSpPr>
        <p:spPr>
          <a:xfrm>
            <a:off x="1524000" y="228601"/>
            <a:ext cx="9144000" cy="707886"/>
          </a:xfrm>
          <a:prstGeom prst="rect">
            <a:avLst/>
          </a:prstGeom>
          <a:gradFill flip="none" rotWithShape="1">
            <a:gsLst>
              <a:gs pos="0">
                <a:schemeClr val="bg2">
                  <a:lumMod val="75000"/>
                  <a:lumOff val="25000"/>
                </a:schemeClr>
              </a:gs>
              <a:gs pos="73000">
                <a:srgbClr val="5A93CE"/>
              </a:gs>
              <a:gs pos="100000">
                <a:schemeClr val="accent1">
                  <a:lumMod val="45000"/>
                  <a:lumOff val="55000"/>
                </a:schemeClr>
              </a:gs>
            </a:gsLst>
            <a:lin ang="0" scaled="1"/>
            <a:tileRect/>
          </a:gradFill>
        </p:spPr>
        <p:txBody>
          <a:bodyPr wrap="square" rtlCol="0">
            <a:spAutoFit/>
          </a:bodyPr>
          <a:lstStyle/>
          <a:p>
            <a:pPr algn="r"/>
            <a:r>
              <a:rPr lang="en-US" sz="4000" b="1" dirty="0">
                <a:latin typeface="Arial" panose="020B0604020202020204" pitchFamily="34" charset="0"/>
                <a:cs typeface="Arial" panose="020B0604020202020204" pitchFamily="34" charset="0"/>
              </a:rPr>
              <a:t>Tools-Cable Stripper</a:t>
            </a:r>
          </a:p>
        </p:txBody>
      </p:sp>
    </p:spTree>
    <p:extLst>
      <p:ext uri="{BB962C8B-B14F-4D97-AF65-F5344CB8AC3E}">
        <p14:creationId xmlns:p14="http://schemas.microsoft.com/office/powerpoint/2010/main" val="853652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en-US" smtClean="0">
                <a:solidFill>
                  <a:schemeClr val="tx1"/>
                </a:solidFill>
              </a:rPr>
              <a:pPr/>
              <a:t>14</a:t>
            </a:fld>
            <a:endParaRPr lang="en-US">
              <a:solidFill>
                <a:schemeClr val="tx1"/>
              </a:solidFill>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410200" y="1157183"/>
            <a:ext cx="4784366" cy="2593126"/>
          </a:xfrm>
        </p:spPr>
      </p:pic>
      <p:sp>
        <p:nvSpPr>
          <p:cNvPr id="9" name="TextBox 8"/>
          <p:cNvSpPr txBox="1"/>
          <p:nvPr/>
        </p:nvSpPr>
        <p:spPr>
          <a:xfrm>
            <a:off x="1524000" y="228601"/>
            <a:ext cx="9144000" cy="707886"/>
          </a:xfrm>
          <a:prstGeom prst="rect">
            <a:avLst/>
          </a:prstGeom>
          <a:gradFill flip="none" rotWithShape="1">
            <a:gsLst>
              <a:gs pos="0">
                <a:schemeClr val="bg2">
                  <a:lumMod val="75000"/>
                  <a:lumOff val="25000"/>
                </a:schemeClr>
              </a:gs>
              <a:gs pos="73000">
                <a:srgbClr val="5A93CE"/>
              </a:gs>
              <a:gs pos="100000">
                <a:schemeClr val="accent1">
                  <a:lumMod val="45000"/>
                  <a:lumOff val="55000"/>
                </a:schemeClr>
              </a:gs>
            </a:gsLst>
            <a:lin ang="0" scaled="1"/>
            <a:tileRect/>
          </a:gradFill>
        </p:spPr>
        <p:txBody>
          <a:bodyPr wrap="square" rtlCol="0">
            <a:spAutoFit/>
          </a:bodyPr>
          <a:lstStyle/>
          <a:p>
            <a:pPr algn="r"/>
            <a:r>
              <a:rPr lang="en-US" sz="4000" b="1" dirty="0">
                <a:latin typeface="Arial" panose="020B0604020202020204" pitchFamily="34" charset="0"/>
                <a:cs typeface="Arial" panose="020B0604020202020204" pitchFamily="34" charset="0"/>
              </a:rPr>
              <a:t>Tools-Crimper</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3920" y="3971006"/>
            <a:ext cx="5974080" cy="288699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24000" y="2286001"/>
            <a:ext cx="4112324" cy="2654905"/>
          </a:xfrm>
          <a:prstGeom prst="rect">
            <a:avLst/>
          </a:prstGeom>
        </p:spPr>
      </p:pic>
    </p:spTree>
    <p:extLst>
      <p:ext uri="{BB962C8B-B14F-4D97-AF65-F5344CB8AC3E}">
        <p14:creationId xmlns:p14="http://schemas.microsoft.com/office/powerpoint/2010/main" val="96042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Making a Cable</a:t>
            </a:r>
          </a:p>
        </p:txBody>
      </p:sp>
      <p:sp>
        <p:nvSpPr>
          <p:cNvPr id="4" name="Slide Number Placeholder 3"/>
          <p:cNvSpPr>
            <a:spLocks noGrp="1"/>
          </p:cNvSpPr>
          <p:nvPr>
            <p:ph type="sldNum" sz="quarter" idx="12"/>
          </p:nvPr>
        </p:nvSpPr>
        <p:spPr/>
        <p:txBody>
          <a:bodyPr/>
          <a:lstStyle/>
          <a:p>
            <a:fld id="{2A013F82-EE5E-44EE-A61D-E31C6657F26F}" type="slidenum">
              <a:rPr lang="en-US" smtClean="0">
                <a:solidFill>
                  <a:schemeClr val="tx1"/>
                </a:solidFill>
              </a:rPr>
              <a:pPr/>
              <a:t>15</a:t>
            </a:fld>
            <a:endParaRPr lang="en-US">
              <a:solidFill>
                <a:schemeClr val="tx1"/>
              </a:solidFill>
            </a:endParaRPr>
          </a:p>
        </p:txBody>
      </p:sp>
      <p:sp>
        <p:nvSpPr>
          <p:cNvPr id="6" name="TextBox 5"/>
          <p:cNvSpPr txBox="1"/>
          <p:nvPr/>
        </p:nvSpPr>
        <p:spPr>
          <a:xfrm>
            <a:off x="1594631" y="6045342"/>
            <a:ext cx="3276600" cy="707886"/>
          </a:xfrm>
          <a:prstGeom prst="rect">
            <a:avLst/>
          </a:prstGeom>
          <a:noFill/>
        </p:spPr>
        <p:txBody>
          <a:bodyPr wrap="square" rtlCol="0">
            <a:spAutoFit/>
          </a:bodyPr>
          <a:lstStyle/>
          <a:p>
            <a:r>
              <a:rPr lang="en-US" sz="4000" b="1" dirty="0">
                <a:latin typeface="Arial" panose="020B0604020202020204" pitchFamily="34" charset="0"/>
                <a:cs typeface="Arial" panose="020B0604020202020204" pitchFamily="34" charset="0"/>
              </a:rPr>
              <a:t>Cable Tester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1" y="1057731"/>
            <a:ext cx="5843293" cy="5401162"/>
          </a:xfrm>
          <a:prstGeom prst="rect">
            <a:avLst/>
          </a:prstGeom>
        </p:spPr>
      </p:pic>
      <p:sp>
        <p:nvSpPr>
          <p:cNvPr id="5" name="TextBox 4"/>
          <p:cNvSpPr txBox="1"/>
          <p:nvPr/>
        </p:nvSpPr>
        <p:spPr>
          <a:xfrm>
            <a:off x="2480154" y="1445980"/>
            <a:ext cx="1981200" cy="369332"/>
          </a:xfrm>
          <a:prstGeom prst="rect">
            <a:avLst/>
          </a:prstGeom>
          <a:noFill/>
        </p:spPr>
        <p:txBody>
          <a:bodyPr wrap="square" rtlCol="0">
            <a:spAutoFit/>
          </a:bodyPr>
          <a:lstStyle/>
          <a:p>
            <a:r>
              <a:rPr lang="en-US" b="1" dirty="0"/>
              <a:t>LED display area</a:t>
            </a:r>
          </a:p>
        </p:txBody>
      </p:sp>
      <p:sp>
        <p:nvSpPr>
          <p:cNvPr id="9" name="TextBox 8"/>
          <p:cNvSpPr txBox="1"/>
          <p:nvPr/>
        </p:nvSpPr>
        <p:spPr>
          <a:xfrm>
            <a:off x="2362200" y="2348712"/>
            <a:ext cx="1981200" cy="369332"/>
          </a:xfrm>
          <a:prstGeom prst="rect">
            <a:avLst/>
          </a:prstGeom>
          <a:noFill/>
        </p:spPr>
        <p:txBody>
          <a:bodyPr wrap="square" rtlCol="0">
            <a:spAutoFit/>
          </a:bodyPr>
          <a:lstStyle/>
          <a:p>
            <a:r>
              <a:rPr lang="en-US" b="1" dirty="0"/>
              <a:t>Test Button</a:t>
            </a:r>
          </a:p>
        </p:txBody>
      </p:sp>
      <p:sp>
        <p:nvSpPr>
          <p:cNvPr id="10" name="TextBox 9"/>
          <p:cNvSpPr txBox="1"/>
          <p:nvPr/>
        </p:nvSpPr>
        <p:spPr>
          <a:xfrm>
            <a:off x="2362200" y="5240571"/>
            <a:ext cx="1981200" cy="369332"/>
          </a:xfrm>
          <a:prstGeom prst="rect">
            <a:avLst/>
          </a:prstGeom>
          <a:noFill/>
        </p:spPr>
        <p:txBody>
          <a:bodyPr wrap="square" rtlCol="0">
            <a:spAutoFit/>
          </a:bodyPr>
          <a:lstStyle/>
          <a:p>
            <a:r>
              <a:rPr lang="en-US" b="1" dirty="0"/>
              <a:t>Remote Module</a:t>
            </a:r>
          </a:p>
        </p:txBody>
      </p:sp>
      <p:sp>
        <p:nvSpPr>
          <p:cNvPr id="11" name="TextBox 10"/>
          <p:cNvSpPr txBox="1"/>
          <p:nvPr/>
        </p:nvSpPr>
        <p:spPr>
          <a:xfrm>
            <a:off x="6114663" y="6461226"/>
            <a:ext cx="1539843" cy="307777"/>
          </a:xfrm>
          <a:prstGeom prst="rect">
            <a:avLst/>
          </a:prstGeom>
          <a:noFill/>
        </p:spPr>
        <p:txBody>
          <a:bodyPr wrap="square" rtlCol="0">
            <a:spAutoFit/>
          </a:bodyPr>
          <a:lstStyle/>
          <a:p>
            <a:r>
              <a:rPr lang="en-US" sz="1400" b="1" dirty="0"/>
              <a:t>USB (Type A)</a:t>
            </a:r>
          </a:p>
        </p:txBody>
      </p:sp>
      <p:sp>
        <p:nvSpPr>
          <p:cNvPr id="12" name="TextBox 11"/>
          <p:cNvSpPr txBox="1"/>
          <p:nvPr/>
        </p:nvSpPr>
        <p:spPr>
          <a:xfrm>
            <a:off x="6803996" y="6097990"/>
            <a:ext cx="878625" cy="307777"/>
          </a:xfrm>
          <a:prstGeom prst="rect">
            <a:avLst/>
          </a:prstGeom>
          <a:noFill/>
        </p:spPr>
        <p:txBody>
          <a:bodyPr wrap="square" rtlCol="0">
            <a:spAutoFit/>
          </a:bodyPr>
          <a:lstStyle/>
          <a:p>
            <a:r>
              <a:rPr lang="en-US" sz="1400" b="1" dirty="0"/>
              <a:t>RJ-11</a:t>
            </a:r>
          </a:p>
        </p:txBody>
      </p:sp>
      <p:sp>
        <p:nvSpPr>
          <p:cNvPr id="13" name="TextBox 12"/>
          <p:cNvSpPr txBox="1"/>
          <p:nvPr/>
        </p:nvSpPr>
        <p:spPr>
          <a:xfrm>
            <a:off x="7429721" y="5784764"/>
            <a:ext cx="868578" cy="307777"/>
          </a:xfrm>
          <a:prstGeom prst="rect">
            <a:avLst/>
          </a:prstGeom>
          <a:noFill/>
        </p:spPr>
        <p:txBody>
          <a:bodyPr wrap="square" rtlCol="0">
            <a:spAutoFit/>
          </a:bodyPr>
          <a:lstStyle/>
          <a:p>
            <a:r>
              <a:rPr lang="en-US" sz="1400" b="1" dirty="0"/>
              <a:t>RJ-45</a:t>
            </a:r>
          </a:p>
        </p:txBody>
      </p:sp>
      <p:sp>
        <p:nvSpPr>
          <p:cNvPr id="14" name="TextBox 13"/>
          <p:cNvSpPr txBox="1"/>
          <p:nvPr/>
        </p:nvSpPr>
        <p:spPr>
          <a:xfrm>
            <a:off x="7646047" y="4443289"/>
            <a:ext cx="1981200" cy="307777"/>
          </a:xfrm>
          <a:prstGeom prst="rect">
            <a:avLst/>
          </a:prstGeom>
          <a:noFill/>
        </p:spPr>
        <p:txBody>
          <a:bodyPr wrap="square" rtlCol="0">
            <a:spAutoFit/>
          </a:bodyPr>
          <a:lstStyle/>
          <a:p>
            <a:r>
              <a:rPr lang="en-US" sz="1400" b="1" dirty="0"/>
              <a:t>USB (Type B) port</a:t>
            </a:r>
          </a:p>
        </p:txBody>
      </p:sp>
      <p:sp>
        <p:nvSpPr>
          <p:cNvPr id="15" name="TextBox 14"/>
          <p:cNvSpPr txBox="1"/>
          <p:nvPr/>
        </p:nvSpPr>
        <p:spPr>
          <a:xfrm>
            <a:off x="8122531" y="3987723"/>
            <a:ext cx="2106041" cy="307777"/>
          </a:xfrm>
          <a:prstGeom prst="rect">
            <a:avLst/>
          </a:prstGeom>
          <a:noFill/>
        </p:spPr>
        <p:txBody>
          <a:bodyPr wrap="square" rtlCol="0">
            <a:spAutoFit/>
          </a:bodyPr>
          <a:lstStyle/>
          <a:p>
            <a:r>
              <a:rPr lang="en-US" sz="1400" b="1" dirty="0"/>
              <a:t>RJ-11 port (Phone)</a:t>
            </a:r>
          </a:p>
        </p:txBody>
      </p:sp>
      <p:sp>
        <p:nvSpPr>
          <p:cNvPr id="16" name="TextBox 15"/>
          <p:cNvSpPr txBox="1"/>
          <p:nvPr/>
        </p:nvSpPr>
        <p:spPr>
          <a:xfrm>
            <a:off x="8519434" y="3441908"/>
            <a:ext cx="1575971" cy="523220"/>
          </a:xfrm>
          <a:prstGeom prst="rect">
            <a:avLst/>
          </a:prstGeom>
          <a:noFill/>
        </p:spPr>
        <p:txBody>
          <a:bodyPr wrap="square" rtlCol="0">
            <a:spAutoFit/>
          </a:bodyPr>
          <a:lstStyle/>
          <a:p>
            <a:r>
              <a:rPr lang="en-US" sz="1400" b="1" dirty="0"/>
              <a:t>RJ-45 port</a:t>
            </a:r>
          </a:p>
          <a:p>
            <a:r>
              <a:rPr lang="en-US" sz="1400" b="1" dirty="0"/>
              <a:t>(Networking)</a:t>
            </a:r>
          </a:p>
        </p:txBody>
      </p:sp>
      <p:sp>
        <p:nvSpPr>
          <p:cNvPr id="17" name="TextBox 16"/>
          <p:cNvSpPr txBox="1"/>
          <p:nvPr/>
        </p:nvSpPr>
        <p:spPr>
          <a:xfrm>
            <a:off x="9459271" y="1605905"/>
            <a:ext cx="1128381" cy="738664"/>
          </a:xfrm>
          <a:prstGeom prst="rect">
            <a:avLst/>
          </a:prstGeom>
          <a:noFill/>
        </p:spPr>
        <p:txBody>
          <a:bodyPr wrap="square" rtlCol="0">
            <a:spAutoFit/>
          </a:bodyPr>
          <a:lstStyle/>
          <a:p>
            <a:r>
              <a:rPr lang="en-US" sz="1400" b="1" dirty="0"/>
              <a:t>BNC (10Base-2, 10Base-5)</a:t>
            </a:r>
          </a:p>
        </p:txBody>
      </p:sp>
      <p:sp>
        <p:nvSpPr>
          <p:cNvPr id="18" name="TextBox 17"/>
          <p:cNvSpPr txBox="1"/>
          <p:nvPr/>
        </p:nvSpPr>
        <p:spPr>
          <a:xfrm>
            <a:off x="8143533" y="1161435"/>
            <a:ext cx="1190720" cy="369332"/>
          </a:xfrm>
          <a:prstGeom prst="rect">
            <a:avLst/>
          </a:prstGeom>
          <a:noFill/>
        </p:spPr>
        <p:txBody>
          <a:bodyPr wrap="square" rtlCol="0">
            <a:spAutoFit/>
          </a:bodyPr>
          <a:lstStyle/>
          <a:p>
            <a:r>
              <a:rPr lang="en-US" b="1" dirty="0"/>
              <a:t>Main unit</a:t>
            </a:r>
          </a:p>
        </p:txBody>
      </p:sp>
      <p:cxnSp>
        <p:nvCxnSpPr>
          <p:cNvPr id="19" name="Straight Arrow Connector 18"/>
          <p:cNvCxnSpPr/>
          <p:nvPr/>
        </p:nvCxnSpPr>
        <p:spPr>
          <a:xfrm>
            <a:off x="4239954" y="1643878"/>
            <a:ext cx="1703646" cy="325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684237" y="2533378"/>
            <a:ext cx="1628940" cy="28088"/>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074815" y="5457585"/>
            <a:ext cx="1037333" cy="1626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8" idx="1"/>
          </p:cNvCxnSpPr>
          <p:nvPr/>
        </p:nvCxnSpPr>
        <p:spPr>
          <a:xfrm flipH="1">
            <a:off x="7221709" y="1346101"/>
            <a:ext cx="921825" cy="19123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8575662" y="1950001"/>
            <a:ext cx="921825" cy="19123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a:off x="7934406" y="3161011"/>
            <a:ext cx="650861" cy="485022"/>
          </a:xfrm>
          <a:prstGeom prst="bentConnector3">
            <a:avLst>
              <a:gd name="adj1" fmla="val 1315"/>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Elbow Connector 33"/>
          <p:cNvCxnSpPr/>
          <p:nvPr/>
        </p:nvCxnSpPr>
        <p:spPr>
          <a:xfrm rot="16200000" flipH="1">
            <a:off x="7512819" y="3565491"/>
            <a:ext cx="661696" cy="599735"/>
          </a:xfrm>
          <a:prstGeom prst="bentConnector3">
            <a:avLst>
              <a:gd name="adj1" fmla="val 96520"/>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rot="16200000" flipH="1">
            <a:off x="7131942" y="3873335"/>
            <a:ext cx="661696" cy="599735"/>
          </a:xfrm>
          <a:prstGeom prst="bentConnector3">
            <a:avLst>
              <a:gd name="adj1" fmla="val 67787"/>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6" name="Elbow Connector 45"/>
          <p:cNvCxnSpPr/>
          <p:nvPr/>
        </p:nvCxnSpPr>
        <p:spPr>
          <a:xfrm>
            <a:off x="6853343" y="5480309"/>
            <a:ext cx="650861" cy="485022"/>
          </a:xfrm>
          <a:prstGeom prst="bentConnector3">
            <a:avLst>
              <a:gd name="adj1" fmla="val 424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8" name="Elbow Connector 47"/>
          <p:cNvCxnSpPr/>
          <p:nvPr/>
        </p:nvCxnSpPr>
        <p:spPr>
          <a:xfrm>
            <a:off x="6210149" y="5777058"/>
            <a:ext cx="650861" cy="485022"/>
          </a:xfrm>
          <a:prstGeom prst="bentConnector3">
            <a:avLst>
              <a:gd name="adj1" fmla="val 424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9" name="Elbow Connector 48"/>
          <p:cNvCxnSpPr/>
          <p:nvPr/>
        </p:nvCxnSpPr>
        <p:spPr>
          <a:xfrm>
            <a:off x="5509077" y="6135724"/>
            <a:ext cx="650861" cy="485022"/>
          </a:xfrm>
          <a:prstGeom prst="bentConnector3">
            <a:avLst>
              <a:gd name="adj1" fmla="val 4242"/>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18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A013F82-EE5E-44EE-A61D-E31C6657F26F}" type="slidenum">
              <a:rPr lang="en-US" smtClean="0">
                <a:solidFill>
                  <a:schemeClr val="tx1"/>
                </a:solidFill>
              </a:rPr>
              <a:pPr/>
              <a:t>16</a:t>
            </a:fld>
            <a:endParaRPr lang="en-US">
              <a:solidFill>
                <a:schemeClr val="tx1"/>
              </a:solidFill>
            </a:endParaRPr>
          </a:p>
        </p:txBody>
      </p:sp>
      <p:sp>
        <p:nvSpPr>
          <p:cNvPr id="9" name="TextBox 8"/>
          <p:cNvSpPr txBox="1"/>
          <p:nvPr/>
        </p:nvSpPr>
        <p:spPr>
          <a:xfrm>
            <a:off x="1524000" y="228601"/>
            <a:ext cx="9144000" cy="707886"/>
          </a:xfrm>
          <a:prstGeom prst="rect">
            <a:avLst/>
          </a:prstGeom>
          <a:gradFill flip="none" rotWithShape="1">
            <a:gsLst>
              <a:gs pos="0">
                <a:schemeClr val="bg2">
                  <a:lumMod val="75000"/>
                  <a:lumOff val="25000"/>
                </a:schemeClr>
              </a:gs>
              <a:gs pos="73000">
                <a:srgbClr val="5A93CE"/>
              </a:gs>
              <a:gs pos="100000">
                <a:schemeClr val="accent1">
                  <a:lumMod val="45000"/>
                  <a:lumOff val="55000"/>
                </a:schemeClr>
              </a:gs>
            </a:gsLst>
            <a:lin ang="0" scaled="1"/>
            <a:tileRect/>
          </a:gradFill>
        </p:spPr>
        <p:txBody>
          <a:bodyPr wrap="square" rtlCol="0">
            <a:spAutoFit/>
          </a:bodyPr>
          <a:lstStyle/>
          <a:p>
            <a:pPr algn="r"/>
            <a:r>
              <a:rPr lang="en-US" sz="4000" b="1" dirty="0">
                <a:latin typeface="Arial" panose="020B0604020202020204" pitchFamily="34" charset="0"/>
                <a:cs typeface="Arial" panose="020B0604020202020204" pitchFamily="34" charset="0"/>
              </a:rPr>
              <a:t>Terminating RJ45</a:t>
            </a:r>
          </a:p>
        </p:txBody>
      </p:sp>
      <p:pic>
        <p:nvPicPr>
          <p:cNvPr id="2" name="RJ45 Termination">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6"/>
          <a:stretch>
            <a:fillRect/>
          </a:stretch>
        </p:blipFill>
        <p:spPr>
          <a:xfrm>
            <a:off x="1752600" y="1178961"/>
            <a:ext cx="8686800" cy="4882511"/>
          </a:xfrm>
          <a:prstGeom prst="rect">
            <a:avLst/>
          </a:prstGeom>
        </p:spPr>
      </p:pic>
      <p:sp>
        <p:nvSpPr>
          <p:cNvPr id="3" name="TextBox 2"/>
          <p:cNvSpPr txBox="1"/>
          <p:nvPr/>
        </p:nvSpPr>
        <p:spPr>
          <a:xfrm>
            <a:off x="1535430" y="6380086"/>
            <a:ext cx="9144000" cy="369332"/>
          </a:xfrm>
          <a:prstGeom prst="rect">
            <a:avLst/>
          </a:prstGeom>
          <a:noFill/>
        </p:spPr>
        <p:txBody>
          <a:bodyPr wrap="square" rtlCol="0">
            <a:spAutoFit/>
          </a:bodyPr>
          <a:lstStyle/>
          <a:p>
            <a:pPr algn="ctr"/>
            <a:r>
              <a:rPr lang="en-US" b="1" i="1" dirty="0"/>
              <a:t>Making an Ethernet cable using T568B wiring standard</a:t>
            </a:r>
          </a:p>
        </p:txBody>
      </p:sp>
    </p:spTree>
    <p:custDataLst>
      <p:custData r:id="rId1"/>
      <p:tags r:id="rId2"/>
    </p:custDataLst>
    <p:extLst>
      <p:ext uri="{BB962C8B-B14F-4D97-AF65-F5344CB8AC3E}">
        <p14:creationId xmlns:p14="http://schemas.microsoft.com/office/powerpoint/2010/main" val="195423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3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3478160" cy="3063875"/>
          </a:xfrm>
        </p:spPr>
        <p:txBody>
          <a:bodyPr>
            <a:normAutofit/>
          </a:bodyPr>
          <a:lstStyle/>
          <a:p>
            <a:r>
              <a:rPr lang="en-US" sz="6600" dirty="0"/>
              <a:t>Network Cabling</a:t>
            </a:r>
          </a:p>
        </p:txBody>
      </p:sp>
      <p:pic>
        <p:nvPicPr>
          <p:cNvPr id="7" name="Picture 6" descr="A picture containing indoor, sitting, fence, green&#10;&#10;Description automatically generated">
            <a:extLst>
              <a:ext uri="{FF2B5EF4-FFF2-40B4-BE49-F238E27FC236}">
                <a16:creationId xmlns:a16="http://schemas.microsoft.com/office/drawing/2014/main" id="{9B7B881F-D7FD-4329-8927-BD165C7D2838}"/>
              </a:ext>
            </a:extLst>
          </p:cNvPr>
          <p:cNvPicPr>
            <a:picLocks noChangeAspect="1"/>
          </p:cNvPicPr>
          <p:nvPr/>
        </p:nvPicPr>
        <p:blipFill rotWithShape="1">
          <a:blip r:embed="rId3">
            <a:extLst>
              <a:ext uri="{28A0092B-C50C-407E-A947-70E740481C1C}">
                <a14:useLocalDpi xmlns:a14="http://schemas.microsoft.com/office/drawing/2010/main" val="0"/>
              </a:ext>
            </a:extLst>
          </a:blip>
          <a:srcRect t="19657" b="27603"/>
          <a:stretch/>
        </p:blipFill>
        <p:spPr>
          <a:xfrm>
            <a:off x="8960052" y="4350892"/>
            <a:ext cx="2876095" cy="2022476"/>
          </a:xfrm>
          <a:prstGeom prst="rect">
            <a:avLst/>
          </a:prstGeom>
        </p:spPr>
      </p:pic>
      <p:pic>
        <p:nvPicPr>
          <p:cNvPr id="13314" name="Picture 2" descr="Image result for network cabling"/>
          <p:cNvPicPr>
            <a:picLocks noChangeAspect="1" noChangeArrowheads="1"/>
          </p:cNvPicPr>
          <p:nvPr/>
        </p:nvPicPr>
        <p:blipFill rotWithShape="1">
          <a:blip r:embed="rId4">
            <a:extLst>
              <a:ext uri="{28A0092B-C50C-407E-A947-70E740481C1C}">
                <a14:useLocalDpi xmlns:a14="http://schemas.microsoft.com/office/drawing/2010/main" val="0"/>
              </a:ext>
            </a:extLst>
          </a:blip>
          <a:srcRect l="27799" t="-2" r="434"/>
          <a:stretch/>
        </p:blipFill>
        <p:spPr bwMode="auto">
          <a:xfrm>
            <a:off x="6039585" y="289361"/>
            <a:ext cx="5667773" cy="3711933"/>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network cabli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7505" r="7479" b="2"/>
          <a:stretch/>
        </p:blipFill>
        <p:spPr bwMode="auto">
          <a:xfrm>
            <a:off x="5137602" y="4164379"/>
            <a:ext cx="3546267" cy="2208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26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904" y="228600"/>
            <a:ext cx="7974496" cy="914400"/>
          </a:xfrm>
        </p:spPr>
        <p:txBody>
          <a:bodyPr/>
          <a:lstStyle/>
          <a:p>
            <a:r>
              <a:rPr lang="en-US" dirty="0"/>
              <a:t>Cabling-Coaxial</a:t>
            </a:r>
          </a:p>
        </p:txBody>
      </p:sp>
      <p:sp>
        <p:nvSpPr>
          <p:cNvPr id="3" name="Content Placeholder 2"/>
          <p:cNvSpPr>
            <a:spLocks noGrp="1"/>
          </p:cNvSpPr>
          <p:nvPr>
            <p:ph idx="1"/>
          </p:nvPr>
        </p:nvSpPr>
        <p:spPr>
          <a:xfrm>
            <a:off x="691824" y="1339912"/>
            <a:ext cx="4619831" cy="829355"/>
          </a:xfrm>
        </p:spPr>
        <p:txBody>
          <a:bodyPr>
            <a:normAutofit/>
          </a:bodyPr>
          <a:lstStyle/>
          <a:p>
            <a:pPr marL="0" indent="0">
              <a:buNone/>
            </a:pPr>
            <a:r>
              <a:rPr lang="en-US" sz="4000" b="1" dirty="0"/>
              <a:t>Made up of 4 layers</a:t>
            </a:r>
            <a:endParaRPr lang="en-US" sz="4000" dirty="0"/>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1447" t="18749" b="18751"/>
          <a:stretch/>
        </p:blipFill>
        <p:spPr>
          <a:xfrm>
            <a:off x="6869480" y="443715"/>
            <a:ext cx="4267200" cy="2751821"/>
          </a:xfrm>
          <a:prstGeom prst="rect">
            <a:avLst/>
          </a:prstGeom>
        </p:spPr>
      </p:pic>
      <p:grpSp>
        <p:nvGrpSpPr>
          <p:cNvPr id="7" name="Group 6">
            <a:extLst>
              <a:ext uri="{FF2B5EF4-FFF2-40B4-BE49-F238E27FC236}">
                <a16:creationId xmlns:a16="http://schemas.microsoft.com/office/drawing/2014/main" id="{0C48B802-A857-41EE-9D0D-03D0D3E9DA69}"/>
              </a:ext>
            </a:extLst>
          </p:cNvPr>
          <p:cNvGrpSpPr/>
          <p:nvPr/>
        </p:nvGrpSpPr>
        <p:grpSpPr>
          <a:xfrm>
            <a:off x="540421" y="2295780"/>
            <a:ext cx="4800600" cy="3887672"/>
            <a:chOff x="5871029" y="0"/>
            <a:chExt cx="4800600" cy="3887672"/>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1229" y="0"/>
              <a:ext cx="4470400" cy="3352800"/>
            </a:xfrm>
            <a:prstGeom prst="rect">
              <a:avLst/>
            </a:prstGeom>
          </p:spPr>
        </p:pic>
        <p:grpSp>
          <p:nvGrpSpPr>
            <p:cNvPr id="6" name="Group 5"/>
            <p:cNvGrpSpPr/>
            <p:nvPr/>
          </p:nvGrpSpPr>
          <p:grpSpPr>
            <a:xfrm>
              <a:off x="5871029" y="1926891"/>
              <a:ext cx="4800600" cy="1960781"/>
              <a:chOff x="4347029" y="1926890"/>
              <a:chExt cx="4800600" cy="1960781"/>
            </a:xfrm>
          </p:grpSpPr>
          <p:sp>
            <p:nvSpPr>
              <p:cNvPr id="5" name="TextBox 4"/>
              <p:cNvSpPr txBox="1"/>
              <p:nvPr/>
            </p:nvSpPr>
            <p:spPr>
              <a:xfrm>
                <a:off x="4347029" y="3241340"/>
                <a:ext cx="1066800" cy="646331"/>
              </a:xfrm>
              <a:prstGeom prst="rect">
                <a:avLst/>
              </a:prstGeom>
              <a:noFill/>
            </p:spPr>
            <p:txBody>
              <a:bodyPr wrap="square" rtlCol="0">
                <a:spAutoFit/>
              </a:bodyPr>
              <a:lstStyle/>
              <a:p>
                <a:pPr algn="ctr"/>
                <a:r>
                  <a:rPr lang="en-US" b="1" dirty="0">
                    <a:solidFill>
                      <a:schemeClr val="bg2">
                        <a:lumMod val="50000"/>
                        <a:lumOff val="50000"/>
                      </a:schemeClr>
                    </a:solidFill>
                  </a:rPr>
                  <a:t>Copper Core</a:t>
                </a:r>
              </a:p>
            </p:txBody>
          </p:sp>
          <p:sp>
            <p:nvSpPr>
              <p:cNvPr id="8" name="TextBox 7"/>
              <p:cNvSpPr txBox="1"/>
              <p:nvPr/>
            </p:nvSpPr>
            <p:spPr>
              <a:xfrm>
                <a:off x="5530370" y="2942563"/>
                <a:ext cx="1066800" cy="646331"/>
              </a:xfrm>
              <a:prstGeom prst="rect">
                <a:avLst/>
              </a:prstGeom>
              <a:noFill/>
            </p:spPr>
            <p:txBody>
              <a:bodyPr wrap="square" rtlCol="0">
                <a:spAutoFit/>
              </a:bodyPr>
              <a:lstStyle/>
              <a:p>
                <a:pPr algn="ctr"/>
                <a:r>
                  <a:rPr lang="en-US" b="1" dirty="0">
                    <a:solidFill>
                      <a:schemeClr val="bg2">
                        <a:lumMod val="50000"/>
                        <a:lumOff val="50000"/>
                      </a:schemeClr>
                    </a:solidFill>
                  </a:rPr>
                  <a:t>Inner Insulator</a:t>
                </a:r>
              </a:p>
            </p:txBody>
          </p:sp>
          <p:sp>
            <p:nvSpPr>
              <p:cNvPr id="11" name="TextBox 10"/>
              <p:cNvSpPr txBox="1"/>
              <p:nvPr/>
            </p:nvSpPr>
            <p:spPr>
              <a:xfrm>
                <a:off x="6916058" y="2804063"/>
                <a:ext cx="1214718" cy="923330"/>
              </a:xfrm>
              <a:prstGeom prst="rect">
                <a:avLst/>
              </a:prstGeom>
              <a:noFill/>
            </p:spPr>
            <p:txBody>
              <a:bodyPr wrap="square" rtlCol="0">
                <a:spAutoFit/>
              </a:bodyPr>
              <a:lstStyle/>
              <a:p>
                <a:pPr algn="ctr"/>
                <a:r>
                  <a:rPr lang="en-US" b="1" dirty="0">
                    <a:solidFill>
                      <a:schemeClr val="bg2">
                        <a:lumMod val="50000"/>
                        <a:lumOff val="50000"/>
                      </a:schemeClr>
                    </a:solidFill>
                  </a:rPr>
                  <a:t>Shielding Wire Mesh</a:t>
                </a:r>
              </a:p>
            </p:txBody>
          </p:sp>
          <p:sp>
            <p:nvSpPr>
              <p:cNvPr id="12" name="TextBox 11"/>
              <p:cNvSpPr txBox="1"/>
              <p:nvPr/>
            </p:nvSpPr>
            <p:spPr>
              <a:xfrm>
                <a:off x="8080829" y="1926890"/>
                <a:ext cx="1066800" cy="646331"/>
              </a:xfrm>
              <a:prstGeom prst="rect">
                <a:avLst/>
              </a:prstGeom>
              <a:noFill/>
            </p:spPr>
            <p:txBody>
              <a:bodyPr wrap="square" rtlCol="0">
                <a:spAutoFit/>
              </a:bodyPr>
              <a:lstStyle/>
              <a:p>
                <a:pPr algn="ctr"/>
                <a:r>
                  <a:rPr lang="en-US" b="1" dirty="0">
                    <a:solidFill>
                      <a:schemeClr val="bg2">
                        <a:lumMod val="50000"/>
                        <a:lumOff val="50000"/>
                      </a:schemeClr>
                    </a:solidFill>
                  </a:rPr>
                  <a:t>Outer Insulator</a:t>
                </a:r>
              </a:p>
            </p:txBody>
          </p:sp>
        </p:grpSp>
      </p:grpSp>
      <p:sp>
        <p:nvSpPr>
          <p:cNvPr id="13" name="Rectangle 12">
            <a:extLst>
              <a:ext uri="{FF2B5EF4-FFF2-40B4-BE49-F238E27FC236}">
                <a16:creationId xmlns:a16="http://schemas.microsoft.com/office/drawing/2014/main" id="{635AE26F-6EF8-405E-AC3A-593EE072DE6A}"/>
              </a:ext>
            </a:extLst>
          </p:cNvPr>
          <p:cNvSpPr/>
          <p:nvPr/>
        </p:nvSpPr>
        <p:spPr>
          <a:xfrm>
            <a:off x="9346140" y="2362675"/>
            <a:ext cx="2305439" cy="461665"/>
          </a:xfrm>
          <a:prstGeom prst="rect">
            <a:avLst/>
          </a:prstGeom>
        </p:spPr>
        <p:txBody>
          <a:bodyPr wrap="none">
            <a:spAutoFit/>
          </a:bodyPr>
          <a:lstStyle/>
          <a:p>
            <a:r>
              <a:rPr lang="en-US" sz="2400" b="1" dirty="0" err="1"/>
              <a:t>Thinnet</a:t>
            </a:r>
            <a:r>
              <a:rPr lang="en-US" sz="2400" b="1" dirty="0"/>
              <a:t> (RG-58)</a:t>
            </a:r>
          </a:p>
        </p:txBody>
      </p:sp>
      <p:sp>
        <p:nvSpPr>
          <p:cNvPr id="14" name="Rectangle 13">
            <a:extLst>
              <a:ext uri="{FF2B5EF4-FFF2-40B4-BE49-F238E27FC236}">
                <a16:creationId xmlns:a16="http://schemas.microsoft.com/office/drawing/2014/main" id="{BF23D147-1E41-4E26-BF07-FDF20393CD81}"/>
              </a:ext>
            </a:extLst>
          </p:cNvPr>
          <p:cNvSpPr/>
          <p:nvPr/>
        </p:nvSpPr>
        <p:spPr>
          <a:xfrm>
            <a:off x="7764549" y="5952620"/>
            <a:ext cx="3541354" cy="461665"/>
          </a:xfrm>
          <a:prstGeom prst="rect">
            <a:avLst/>
          </a:prstGeom>
        </p:spPr>
        <p:txBody>
          <a:bodyPr wrap="none">
            <a:spAutoFit/>
          </a:bodyPr>
          <a:lstStyle/>
          <a:p>
            <a:r>
              <a:rPr lang="en-US" sz="2400" b="1" dirty="0" err="1"/>
              <a:t>Thicknet</a:t>
            </a:r>
            <a:r>
              <a:rPr lang="en-US" sz="2400" b="1" dirty="0"/>
              <a:t> RG-59 and RG-6</a:t>
            </a:r>
            <a:endParaRPr lang="en-US" sz="2400" dirty="0"/>
          </a:p>
        </p:txBody>
      </p:sp>
      <p:pic>
        <p:nvPicPr>
          <p:cNvPr id="16" name="Picture 15">
            <a:extLst>
              <a:ext uri="{FF2B5EF4-FFF2-40B4-BE49-F238E27FC236}">
                <a16:creationId xmlns:a16="http://schemas.microsoft.com/office/drawing/2014/main" id="{AC5A68BA-CE19-4347-820C-5BC4ECB71F4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625" y="1930279"/>
            <a:ext cx="5286375" cy="5286375"/>
          </a:xfrm>
          <a:prstGeom prst="rect">
            <a:avLst/>
          </a:prstGeom>
        </p:spPr>
      </p:pic>
    </p:spTree>
    <p:extLst>
      <p:ext uri="{BB962C8B-B14F-4D97-AF65-F5344CB8AC3E}">
        <p14:creationId xmlns:p14="http://schemas.microsoft.com/office/powerpoint/2010/main" val="275336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904" y="228600"/>
            <a:ext cx="7974496" cy="914400"/>
          </a:xfrm>
        </p:spPr>
        <p:txBody>
          <a:bodyPr/>
          <a:lstStyle/>
          <a:p>
            <a:r>
              <a:rPr lang="en-US"/>
              <a:t>Cabling-Twisted Pair</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279275" y="-771"/>
            <a:ext cx="3505200" cy="2972572"/>
          </a:xfr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956813">
            <a:off x="509717" y="3342483"/>
            <a:ext cx="4038600" cy="3318604"/>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r="6666"/>
          <a:stretch/>
        </p:blipFill>
        <p:spPr>
          <a:xfrm>
            <a:off x="6286558" y="4041635"/>
            <a:ext cx="4267200" cy="2206919"/>
          </a:xfrm>
          <a:prstGeom prst="rect">
            <a:avLst/>
          </a:prstGeom>
        </p:spPr>
      </p:pic>
      <p:sp>
        <p:nvSpPr>
          <p:cNvPr id="8" name="TextBox 7"/>
          <p:cNvSpPr txBox="1"/>
          <p:nvPr/>
        </p:nvSpPr>
        <p:spPr>
          <a:xfrm>
            <a:off x="3044233" y="1259779"/>
            <a:ext cx="5626688" cy="1077218"/>
          </a:xfrm>
          <a:prstGeom prst="rect">
            <a:avLst/>
          </a:prstGeom>
          <a:noFill/>
        </p:spPr>
        <p:txBody>
          <a:bodyPr wrap="square" rtlCol="0">
            <a:spAutoFit/>
          </a:bodyPr>
          <a:lstStyle/>
          <a:p>
            <a:r>
              <a:rPr lang="en-US" sz="3200" b="1" dirty="0">
                <a:latin typeface="Arial" panose="020B0604020202020204" pitchFamily="34" charset="0"/>
                <a:cs typeface="Arial" panose="020B0604020202020204" pitchFamily="34" charset="0"/>
              </a:rPr>
              <a:t>Typically uses RJ-45 connector for networking</a:t>
            </a:r>
          </a:p>
        </p:txBody>
      </p:sp>
      <p:sp>
        <p:nvSpPr>
          <p:cNvPr id="10" name="Rectangle 9">
            <a:extLst>
              <a:ext uri="{FF2B5EF4-FFF2-40B4-BE49-F238E27FC236}">
                <a16:creationId xmlns:a16="http://schemas.microsoft.com/office/drawing/2014/main" id="{7E62AB06-4C34-41DD-9740-17A52137571E}"/>
              </a:ext>
            </a:extLst>
          </p:cNvPr>
          <p:cNvSpPr/>
          <p:nvPr/>
        </p:nvSpPr>
        <p:spPr>
          <a:xfrm>
            <a:off x="218322" y="3007102"/>
            <a:ext cx="4621393" cy="461665"/>
          </a:xfrm>
          <a:prstGeom prst="rect">
            <a:avLst/>
          </a:prstGeom>
        </p:spPr>
        <p:txBody>
          <a:bodyPr wrap="none">
            <a:spAutoFit/>
          </a:bodyPr>
          <a:lstStyle/>
          <a:p>
            <a:r>
              <a:rPr lang="en-US" sz="2400" b="1" dirty="0">
                <a:latin typeface="Arial" panose="020B0604020202020204" pitchFamily="34" charset="0"/>
                <a:cs typeface="Arial" panose="020B0604020202020204" pitchFamily="34" charset="0"/>
              </a:rPr>
              <a:t>Unshielded Twisted Pair (UTP)</a:t>
            </a:r>
          </a:p>
        </p:txBody>
      </p:sp>
      <p:sp>
        <p:nvSpPr>
          <p:cNvPr id="11" name="Rectangle 10">
            <a:extLst>
              <a:ext uri="{FF2B5EF4-FFF2-40B4-BE49-F238E27FC236}">
                <a16:creationId xmlns:a16="http://schemas.microsoft.com/office/drawing/2014/main" id="{5FE77A74-2E94-4315-BC54-0AA9DE3116EF}"/>
              </a:ext>
            </a:extLst>
          </p:cNvPr>
          <p:cNvSpPr/>
          <p:nvPr/>
        </p:nvSpPr>
        <p:spPr>
          <a:xfrm>
            <a:off x="7352287" y="5786889"/>
            <a:ext cx="4227055" cy="461665"/>
          </a:xfrm>
          <a:prstGeom prst="rect">
            <a:avLst/>
          </a:prstGeom>
        </p:spPr>
        <p:txBody>
          <a:bodyPr wrap="none">
            <a:spAutoFit/>
          </a:bodyPr>
          <a:lstStyle/>
          <a:p>
            <a:r>
              <a:rPr lang="en-US" sz="2400" b="1" dirty="0">
                <a:latin typeface="Arial" panose="020B0604020202020204" pitchFamily="34" charset="0"/>
                <a:cs typeface="Arial" panose="020B0604020202020204" pitchFamily="34" charset="0"/>
              </a:rPr>
              <a:t>Shielded Twisted Pair (STP)</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85577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2904" y="228600"/>
            <a:ext cx="7974496" cy="914400"/>
          </a:xfrm>
        </p:spPr>
        <p:txBody>
          <a:bodyPr/>
          <a:lstStyle/>
          <a:p>
            <a:r>
              <a:rPr lang="en-US" dirty="0"/>
              <a:t>Cabling- Fiber</a:t>
            </a:r>
          </a:p>
        </p:txBody>
      </p:sp>
      <p:sp>
        <p:nvSpPr>
          <p:cNvPr id="3" name="Content Placeholder 2"/>
          <p:cNvSpPr>
            <a:spLocks noGrp="1"/>
          </p:cNvSpPr>
          <p:nvPr>
            <p:ph idx="1"/>
          </p:nvPr>
        </p:nvSpPr>
        <p:spPr>
          <a:xfrm>
            <a:off x="1133341" y="1295402"/>
            <a:ext cx="6098431" cy="3575891"/>
          </a:xfrm>
        </p:spPr>
        <p:txBody>
          <a:bodyPr>
            <a:normAutofit/>
          </a:bodyPr>
          <a:lstStyle/>
          <a:p>
            <a:r>
              <a:rPr lang="en-US" sz="3200" b="1" dirty="0"/>
              <a:t>Suffers less from signal interference</a:t>
            </a:r>
          </a:p>
          <a:p>
            <a:r>
              <a:rPr lang="en-US" sz="3200" b="1" dirty="0"/>
              <a:t>Longer transmission distances</a:t>
            </a:r>
          </a:p>
          <a:p>
            <a:r>
              <a:rPr lang="en-US" sz="3200" b="1" dirty="0"/>
              <a:t>More fragile than copper</a:t>
            </a:r>
          </a:p>
          <a:p>
            <a:r>
              <a:rPr lang="en-US" sz="3200" b="1" dirty="0"/>
              <a:t>Two types:</a:t>
            </a:r>
          </a:p>
          <a:p>
            <a:pPr lvl="1"/>
            <a:r>
              <a:rPr lang="en-US" sz="2800" b="1" dirty="0"/>
              <a:t>Single mode</a:t>
            </a:r>
          </a:p>
          <a:p>
            <a:pPr lvl="1"/>
            <a:r>
              <a:rPr lang="en-US" sz="2800" b="1" dirty="0"/>
              <a:t>Multimode</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9568"/>
          <a:stretch/>
        </p:blipFill>
        <p:spPr>
          <a:xfrm>
            <a:off x="7231772" y="4547222"/>
            <a:ext cx="3418877" cy="193910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11281" r="8422" b="19684"/>
          <a:stretch/>
        </p:blipFill>
        <p:spPr>
          <a:xfrm>
            <a:off x="7428235" y="911616"/>
            <a:ext cx="4498329" cy="220980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5358" y="2502629"/>
            <a:ext cx="4515680" cy="2392684"/>
          </a:xfrm>
          <a:prstGeom prst="rect">
            <a:avLst/>
          </a:prstGeom>
        </p:spPr>
      </p:pic>
      <p:pic>
        <p:nvPicPr>
          <p:cNvPr id="15362" name="Picture 2" descr="fiber-optic-cable-internal-struct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4871293"/>
            <a:ext cx="3204429" cy="16150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DC9B48-7F78-4273-B727-398CB58C20F1}"/>
              </a:ext>
            </a:extLst>
          </p:cNvPr>
          <p:cNvSpPr txBox="1"/>
          <p:nvPr/>
        </p:nvSpPr>
        <p:spPr>
          <a:xfrm>
            <a:off x="7706932" y="1206518"/>
            <a:ext cx="1970467" cy="461665"/>
          </a:xfrm>
          <a:prstGeom prst="rect">
            <a:avLst/>
          </a:prstGeom>
          <a:noFill/>
        </p:spPr>
        <p:txBody>
          <a:bodyPr wrap="square" rtlCol="0">
            <a:spAutoFit/>
          </a:bodyPr>
          <a:lstStyle/>
          <a:p>
            <a:r>
              <a:rPr lang="en-US" sz="2400" dirty="0"/>
              <a:t>SC Connector</a:t>
            </a:r>
          </a:p>
        </p:txBody>
      </p:sp>
      <p:sp>
        <p:nvSpPr>
          <p:cNvPr id="10" name="TextBox 9">
            <a:extLst>
              <a:ext uri="{FF2B5EF4-FFF2-40B4-BE49-F238E27FC236}">
                <a16:creationId xmlns:a16="http://schemas.microsoft.com/office/drawing/2014/main" id="{FE0BF5D0-A5F5-42EC-9F46-3D474298B6F0}"/>
              </a:ext>
            </a:extLst>
          </p:cNvPr>
          <p:cNvSpPr txBox="1"/>
          <p:nvPr/>
        </p:nvSpPr>
        <p:spPr>
          <a:xfrm>
            <a:off x="9046335" y="6014113"/>
            <a:ext cx="1970467" cy="461665"/>
          </a:xfrm>
          <a:prstGeom prst="rect">
            <a:avLst/>
          </a:prstGeom>
          <a:noFill/>
        </p:spPr>
        <p:txBody>
          <a:bodyPr wrap="square" rtlCol="0">
            <a:spAutoFit/>
          </a:bodyPr>
          <a:lstStyle/>
          <a:p>
            <a:r>
              <a:rPr lang="en-US" sz="2400" dirty="0"/>
              <a:t>LC Connector</a:t>
            </a:r>
          </a:p>
        </p:txBody>
      </p:sp>
      <p:sp>
        <p:nvSpPr>
          <p:cNvPr id="11" name="TextBox 10">
            <a:extLst>
              <a:ext uri="{FF2B5EF4-FFF2-40B4-BE49-F238E27FC236}">
                <a16:creationId xmlns:a16="http://schemas.microsoft.com/office/drawing/2014/main" id="{A94C1D40-9DA3-4C50-8DDC-0596AD126F06}"/>
              </a:ext>
            </a:extLst>
          </p:cNvPr>
          <p:cNvSpPr txBox="1"/>
          <p:nvPr/>
        </p:nvSpPr>
        <p:spPr>
          <a:xfrm>
            <a:off x="9565785" y="3861761"/>
            <a:ext cx="1970467" cy="461665"/>
          </a:xfrm>
          <a:prstGeom prst="rect">
            <a:avLst/>
          </a:prstGeom>
          <a:noFill/>
        </p:spPr>
        <p:txBody>
          <a:bodyPr wrap="square" rtlCol="0">
            <a:spAutoFit/>
          </a:bodyPr>
          <a:lstStyle/>
          <a:p>
            <a:r>
              <a:rPr lang="en-US" sz="2400" dirty="0"/>
              <a:t>ST Connector</a:t>
            </a:r>
          </a:p>
        </p:txBody>
      </p:sp>
    </p:spTree>
    <p:extLst>
      <p:ext uri="{BB962C8B-B14F-4D97-AF65-F5344CB8AC3E}">
        <p14:creationId xmlns:p14="http://schemas.microsoft.com/office/powerpoint/2010/main" val="129068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1797B-0890-4924-AFB1-D0943EBD84C2}"/>
              </a:ext>
            </a:extLst>
          </p:cNvPr>
          <p:cNvSpPr>
            <a:spLocks noGrp="1"/>
          </p:cNvSpPr>
          <p:nvPr>
            <p:ph type="title"/>
          </p:nvPr>
        </p:nvSpPr>
        <p:spPr>
          <a:xfrm>
            <a:off x="838200" y="365125"/>
            <a:ext cx="3302000" cy="2111375"/>
          </a:xfrm>
        </p:spPr>
        <p:txBody>
          <a:bodyPr/>
          <a:lstStyle/>
          <a:p>
            <a:r>
              <a:rPr lang="en-US" dirty="0"/>
              <a:t>Overview</a:t>
            </a:r>
          </a:p>
        </p:txBody>
      </p:sp>
      <p:pic>
        <p:nvPicPr>
          <p:cNvPr id="4" name="Content Placeholder 3">
            <a:extLst>
              <a:ext uri="{FF2B5EF4-FFF2-40B4-BE49-F238E27FC236}">
                <a16:creationId xmlns:a16="http://schemas.microsoft.com/office/drawing/2014/main" id="{A9327775-5BF7-4BE8-844B-4BF4A5C7D30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04" t="8545" r="6900" b="2"/>
          <a:stretch/>
        </p:blipFill>
        <p:spPr>
          <a:xfrm>
            <a:off x="4457700" y="365125"/>
            <a:ext cx="7415745" cy="6154079"/>
          </a:xfrm>
          <a:prstGeom prst="rect">
            <a:avLst/>
          </a:prstGeom>
          <a:solidFill>
            <a:schemeClr val="tx1"/>
          </a:solidFill>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724611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2BAFCCB8-DD25-164F-F1D6-8BF66783B1CC}"/>
              </a:ext>
            </a:extLst>
          </p:cNvPr>
          <p:cNvSpPr>
            <a:spLocks noGrp="1"/>
          </p:cNvSpPr>
          <p:nvPr>
            <p:ph idx="1"/>
          </p:nvPr>
        </p:nvSpPr>
        <p:spPr>
          <a:xfrm>
            <a:off x="8559799" y="510433"/>
            <a:ext cx="2944151" cy="2270867"/>
          </a:xfrm>
        </p:spPr>
        <p:txBody>
          <a:bodyPr>
            <a:normAutofit lnSpcReduction="10000"/>
          </a:bodyPr>
          <a:lstStyle/>
          <a:p>
            <a:pPr marL="0" indent="0">
              <a:spcBef>
                <a:spcPts val="0"/>
              </a:spcBef>
              <a:buNone/>
            </a:pPr>
            <a:r>
              <a:rPr lang="en-US" sz="8000" dirty="0">
                <a:solidFill>
                  <a:schemeClr val="tx1"/>
                </a:solidFill>
                <a:latin typeface="Jurassic Park" panose="020B0603050302020204" pitchFamily="34" charset="0"/>
              </a:rPr>
              <a:t>Project </a:t>
            </a:r>
            <a:r>
              <a:rPr lang="en-US" sz="8000" dirty="0">
                <a:solidFill>
                  <a:schemeClr val="tx1"/>
                </a:solidFill>
                <a:latin typeface="+mj-lt"/>
              </a:rPr>
              <a:t>:</a:t>
            </a:r>
            <a:endParaRPr lang="en-US" sz="8000" dirty="0">
              <a:solidFill>
                <a:schemeClr val="tx1"/>
              </a:solidFill>
              <a:latin typeface="Jurassic Park" panose="020B0603050302020204" pitchFamily="34" charset="0"/>
            </a:endParaRPr>
          </a:p>
          <a:p>
            <a:pPr marL="0" indent="0">
              <a:spcBef>
                <a:spcPts val="0"/>
              </a:spcBef>
              <a:buNone/>
            </a:pPr>
            <a:r>
              <a:rPr lang="en-US" sz="8000" dirty="0">
                <a:solidFill>
                  <a:schemeClr val="tx1"/>
                </a:solidFill>
                <a:latin typeface="Jurassic Park" panose="020B0603050302020204" pitchFamily="34" charset="0"/>
              </a:rPr>
              <a:t>Jurassic Park</a:t>
            </a:r>
            <a:endParaRPr lang="en-US" sz="8000" dirty="0">
              <a:gradFill>
                <a:gsLst>
                  <a:gs pos="34000">
                    <a:schemeClr val="tx1">
                      <a:lumMod val="93000"/>
                    </a:schemeClr>
                  </a:gs>
                  <a:gs pos="0">
                    <a:schemeClr val="bg1">
                      <a:lumMod val="25000"/>
                      <a:lumOff val="75000"/>
                    </a:schemeClr>
                  </a:gs>
                  <a:gs pos="100000">
                    <a:schemeClr val="tx1"/>
                  </a:gs>
                </a:gsLst>
                <a:lin ang="4800000" scaled="0"/>
              </a:gradFill>
              <a:latin typeface="Jurassic Park" panose="020B0603050302020204" pitchFamily="34" charset="0"/>
            </a:endParaRPr>
          </a:p>
        </p:txBody>
      </p:sp>
      <p:grpSp>
        <p:nvGrpSpPr>
          <p:cNvPr id="13" name="Group 12">
            <a:extLst>
              <a:ext uri="{FF2B5EF4-FFF2-40B4-BE49-F238E27FC236}">
                <a16:creationId xmlns:a16="http://schemas.microsoft.com/office/drawing/2014/main" id="{7231DEEB-8B31-7BC0-3E7B-3C72BADD2072}"/>
              </a:ext>
            </a:extLst>
          </p:cNvPr>
          <p:cNvGrpSpPr/>
          <p:nvPr/>
        </p:nvGrpSpPr>
        <p:grpSpPr>
          <a:xfrm>
            <a:off x="1029374" y="62652"/>
            <a:ext cx="5865841" cy="6732693"/>
            <a:chOff x="3133344" y="-809"/>
            <a:chExt cx="6071616" cy="6950249"/>
          </a:xfrm>
        </p:grpSpPr>
        <p:sp>
          <p:nvSpPr>
            <p:cNvPr id="14" name="Rectangle: Rounded Corners 13">
              <a:extLst>
                <a:ext uri="{FF2B5EF4-FFF2-40B4-BE49-F238E27FC236}">
                  <a16:creationId xmlns:a16="http://schemas.microsoft.com/office/drawing/2014/main" id="{68770066-CFBE-24B6-7953-7A1EC0444923}"/>
                </a:ext>
              </a:extLst>
            </p:cNvPr>
            <p:cNvSpPr/>
            <p:nvPr/>
          </p:nvSpPr>
          <p:spPr>
            <a:xfrm>
              <a:off x="3133344" y="85344"/>
              <a:ext cx="6071616" cy="677265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Map&#10;&#10;Description automatically generated">
              <a:extLst>
                <a:ext uri="{FF2B5EF4-FFF2-40B4-BE49-F238E27FC236}">
                  <a16:creationId xmlns:a16="http://schemas.microsoft.com/office/drawing/2014/main" id="{9EB6A83A-0B42-4DE9-0687-3A8847A570ED}"/>
                </a:ext>
              </a:extLst>
            </p:cNvPr>
            <p:cNvPicPr>
              <a:picLocks noChangeAspect="1"/>
            </p:cNvPicPr>
            <p:nvPr/>
          </p:nvPicPr>
          <p:blipFill>
            <a:blip r:embed="rId2"/>
            <a:stretch>
              <a:fillRect/>
            </a:stretch>
          </p:blipFill>
          <p:spPr>
            <a:xfrm>
              <a:off x="3279648" y="-809"/>
              <a:ext cx="5707125" cy="6950249"/>
            </a:xfrm>
            <a:prstGeom prst="rect">
              <a:avLst/>
            </a:prstGeom>
          </p:spPr>
        </p:pic>
      </p:grpSp>
      <p:sp>
        <p:nvSpPr>
          <p:cNvPr id="17" name="Content Placeholder 4">
            <a:extLst>
              <a:ext uri="{FF2B5EF4-FFF2-40B4-BE49-F238E27FC236}">
                <a16:creationId xmlns:a16="http://schemas.microsoft.com/office/drawing/2014/main" id="{51800063-BCAE-1A80-FC54-E4DD54D9B3A9}"/>
              </a:ext>
            </a:extLst>
          </p:cNvPr>
          <p:cNvSpPr txBox="1">
            <a:spLocks/>
          </p:cNvSpPr>
          <p:nvPr/>
        </p:nvSpPr>
        <p:spPr>
          <a:xfrm>
            <a:off x="8340664" y="2781299"/>
            <a:ext cx="3459152" cy="378814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There will be 4 teams of 3 people</a:t>
            </a:r>
          </a:p>
          <a:p>
            <a:r>
              <a:rPr lang="en-US" dirty="0"/>
              <a:t>Each team will be assigned to one of the Jurassic Park islands</a:t>
            </a:r>
          </a:p>
          <a:p>
            <a:r>
              <a:rPr lang="en-US" dirty="0"/>
              <a:t>Teams will setup the networks for their island</a:t>
            </a:r>
          </a:p>
          <a:p>
            <a:r>
              <a:rPr lang="en-US" dirty="0"/>
              <a:t>All islands will be connected to the main park island</a:t>
            </a:r>
          </a:p>
        </p:txBody>
      </p:sp>
    </p:spTree>
    <p:extLst>
      <p:ext uri="{BB962C8B-B14F-4D97-AF65-F5344CB8AC3E}">
        <p14:creationId xmlns:p14="http://schemas.microsoft.com/office/powerpoint/2010/main" val="41609986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4A3AE-22FE-ECCC-9937-66175C5B413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ED78A482-ABEC-A5BD-1FCB-645C0623C57B}"/>
              </a:ext>
            </a:extLst>
          </p:cNvPr>
          <p:cNvPicPr>
            <a:picLocks noGrp="1" noChangeAspect="1"/>
          </p:cNvPicPr>
          <p:nvPr>
            <p:ph idx="1"/>
          </p:nvPr>
        </p:nvPicPr>
        <p:blipFill>
          <a:blip r:embed="rId2"/>
          <a:stretch>
            <a:fillRect/>
          </a:stretch>
        </p:blipFill>
        <p:spPr>
          <a:xfrm>
            <a:off x="2677102" y="1825625"/>
            <a:ext cx="7120371" cy="4351338"/>
          </a:xfrm>
          <a:prstGeom prst="rect">
            <a:avLst/>
          </a:prstGeom>
        </p:spPr>
      </p:pic>
    </p:spTree>
    <p:extLst>
      <p:ext uri="{BB962C8B-B14F-4D97-AF65-F5344CB8AC3E}">
        <p14:creationId xmlns:p14="http://schemas.microsoft.com/office/powerpoint/2010/main" val="3023141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2B79E2-E73D-E608-1D68-EA8650AD062C}"/>
              </a:ext>
            </a:extLst>
          </p:cNvPr>
          <p:cNvSpPr>
            <a:spLocks noGrp="1"/>
          </p:cNvSpPr>
          <p:nvPr>
            <p:ph type="ctrTitle"/>
          </p:nvPr>
        </p:nvSpPr>
        <p:spPr/>
        <p:txBody>
          <a:bodyPr/>
          <a:lstStyle/>
          <a:p>
            <a:r>
              <a:rPr lang="en-US" dirty="0"/>
              <a:t>Cabling Lab</a:t>
            </a:r>
          </a:p>
        </p:txBody>
      </p:sp>
      <p:sp>
        <p:nvSpPr>
          <p:cNvPr id="5" name="Subtitle 4">
            <a:extLst>
              <a:ext uri="{FF2B5EF4-FFF2-40B4-BE49-F238E27FC236}">
                <a16:creationId xmlns:a16="http://schemas.microsoft.com/office/drawing/2014/main" id="{BDE1A32D-B69D-E83D-4E9F-7A2590BE8FA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4945400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CUSTOMXMLID" val="{245F1946-13A7-498E-B581-D5D95CA89627}"/>
  <p:tag name="ATHENA.CUSTOMXMLCONTENT" val="&lt;?xml version=&quot;1.0&quot;?&gt;&lt;athena xmlns=&quot;http://schemas.microsoft.com/edu/athena&quot; version=&quot;0.1.3885.0&quot;&gt;&lt;timings duration=&quot;130497&quot;/&gt;&lt;/athena&gt;"/>
</p:tagLst>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885.0">
  <timings duration="130497"/>
</athena>
</file>

<file path=customXml/itemProps1.xml><?xml version="1.0" encoding="utf-8"?>
<ds:datastoreItem xmlns:ds="http://schemas.openxmlformats.org/officeDocument/2006/customXml" ds:itemID="{245F1946-13A7-498E-B581-D5D95CA89627}">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
  <TotalTime>1354</TotalTime>
  <Words>1584</Words>
  <Application>Microsoft Office PowerPoint</Application>
  <PresentationFormat>Widescreen</PresentationFormat>
  <Paragraphs>124</Paragraphs>
  <Slides>16</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Corbel</vt:lpstr>
      <vt:lpstr>Jurassic Park</vt:lpstr>
      <vt:lpstr>Depth</vt:lpstr>
      <vt:lpstr>Network Cabling</vt:lpstr>
      <vt:lpstr>Network Cabling</vt:lpstr>
      <vt:lpstr>Cabling-Coaxial</vt:lpstr>
      <vt:lpstr>Cabling-Twisted Pair</vt:lpstr>
      <vt:lpstr>Cabling- Fiber</vt:lpstr>
      <vt:lpstr>Overview</vt:lpstr>
      <vt:lpstr>PowerPoint Presentation</vt:lpstr>
      <vt:lpstr>PowerPoint Presentation</vt:lpstr>
      <vt:lpstr>Cabling Lab</vt:lpstr>
      <vt:lpstr>PowerPoint Presentation</vt:lpstr>
      <vt:lpstr>PowerPoint Presentation</vt:lpstr>
      <vt:lpstr>PowerPoint Presentation</vt:lpstr>
      <vt:lpstr>PowerPoint Presentation</vt:lpstr>
      <vt:lpstr>PowerPoint Presentation</vt:lpstr>
      <vt:lpstr>Making a Cable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Dixon</dc:creator>
  <cp:lastModifiedBy>Brandon Dixon</cp:lastModifiedBy>
  <cp:revision>76</cp:revision>
  <dcterms:created xsi:type="dcterms:W3CDTF">2019-05-18T14:48:57Z</dcterms:created>
  <dcterms:modified xsi:type="dcterms:W3CDTF">2022-06-07T15:54:17Z</dcterms:modified>
</cp:coreProperties>
</file>